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1" r:id="rId4"/>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4" Type="http://schemas.openxmlformats.org/officeDocument/2006/relationships/slide" Target="slides/slide28.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hitepapers/latest/oracle-database-aws-best-practices/oracle-database-aws-best-practi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IAM/latest/UserGuide/access_policies_testing-policies.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IAM/latest/UserGuide/id_roles_use_switch-role-ec2.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ef8f4b3d13_1_53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1ef8f4b3d13_1_530: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lang="en" sz="1200"/>
              <a:t>Welcome to Module 4: AWS Cloud Security.</a:t>
            </a:r>
            <a:endParaRPr sz="1200"/>
          </a:p>
          <a:p>
            <a:pPr indent="0" lvl="0" marL="0" marR="0" rtl="0" algn="l">
              <a:lnSpc>
                <a:spcPct val="100000"/>
              </a:lnSpc>
              <a:spcBef>
                <a:spcPts val="0"/>
              </a:spcBef>
              <a:spcAft>
                <a:spcPts val="0"/>
              </a:spcAft>
              <a:buClr>
                <a:schemeClr val="dk1"/>
              </a:buClr>
              <a:buSzPts val="1100"/>
              <a:buFont typeface="Calibri"/>
              <a:buNone/>
            </a:pPr>
            <a:r>
              <a:t/>
            </a:r>
            <a:endParaRPr sz="1200"/>
          </a:p>
          <a:p>
            <a:pPr indent="0" lvl="0" marL="0" marR="0" rtl="0" algn="l">
              <a:lnSpc>
                <a:spcPct val="100000"/>
              </a:lnSpc>
              <a:spcBef>
                <a:spcPts val="0"/>
              </a:spcBef>
              <a:spcAft>
                <a:spcPts val="0"/>
              </a:spcAft>
              <a:buClr>
                <a:schemeClr val="dk1"/>
              </a:buClr>
              <a:buSzPts val="1100"/>
              <a:buFont typeface="Calibri"/>
              <a:buNone/>
            </a:pPr>
            <a:r>
              <a:rPr lang="en" sz="1200">
                <a:solidFill>
                  <a:schemeClr val="dk1"/>
                </a:solidFill>
                <a:latin typeface="Calibri"/>
                <a:ea typeface="Calibri"/>
                <a:cs typeface="Calibri"/>
                <a:sym typeface="Calibri"/>
              </a:rPr>
              <a:t>Security is the highest priority at Amazon Web Services (AWS). AWS delivers a scalable cloud computing environment that is designed for high availability and dependability, while providing the tools that enable you to run a wide range of applications. Helping to protect the confidentiality, integrity, and availability of your systems and data is critical to AWS, and so is maintaining customer trust and confidence. This module provides an introduction to the AWS approach to security, which includes both the controls in the AWS environment and some of the AWS products and features customers can use to meet their security objectives.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ef8f4b3d13_1_663:notes"/>
          <p:cNvSpPr/>
          <p:nvPr>
            <p:ph idx="2" type="sldImg"/>
          </p:nvPr>
        </p:nvSpPr>
        <p:spPr>
          <a:xfrm>
            <a:off x="767603" y="1143000"/>
            <a:ext cx="5322794" cy="308408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ef8f4b3d13_1_663:notes"/>
          <p:cNvSpPr txBox="1"/>
          <p:nvPr>
            <p:ph idx="1" type="body"/>
          </p:nvPr>
        </p:nvSpPr>
        <p:spPr>
          <a:xfrm>
            <a:off x="686360" y="4400261"/>
            <a:ext cx="5485279" cy="4340697"/>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The customer uses Amazon Simple Storage Service (Amazon S3) to store data. The customer configured a virtual private cloud (VPC) with Amazon Virtual Private Cloud (Amazon VPC). The EC2 instance and the Oracle database instance that they created both run in the VPC.</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In this example, the customer must manage the guest operating system (OS) that runs on the </a:t>
            </a:r>
            <a:r>
              <a:rPr b="1" lang="en" sz="1200">
                <a:solidFill>
                  <a:schemeClr val="dk1"/>
                </a:solidFill>
              </a:rPr>
              <a:t>EC2 instance</a:t>
            </a:r>
            <a:r>
              <a:rPr lang="en" sz="1200">
                <a:solidFill>
                  <a:schemeClr val="dk1"/>
                </a:solidFill>
              </a:rPr>
              <a:t>. Over time, the guest OS will need to be upgraded and have security patches applied. Additionally, any application software or utilities that the customer installed on the Amazon EC2 instance must also be maintained. The customer is responsible for configuring the AWS firewall (or security group) that is applied to the Amazon EC2 instance. The customer is also responsible for the </a:t>
            </a:r>
            <a:r>
              <a:rPr b="1" lang="en" sz="1200">
                <a:solidFill>
                  <a:schemeClr val="dk1"/>
                </a:solidFill>
              </a:rPr>
              <a:t>VPC</a:t>
            </a:r>
            <a:r>
              <a:rPr lang="en" sz="1200">
                <a:solidFill>
                  <a:schemeClr val="dk1"/>
                </a:solidFill>
              </a:rPr>
              <a:t> configurations that specify the network conditions in which the Amazon EC2 instance runs. These tasks are the same security tasks that IT staff would perform, no matter where their servers are located.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0" i="0" lang="en" sz="1200">
                <a:solidFill>
                  <a:schemeClr val="dk1"/>
                </a:solidFill>
              </a:rPr>
              <a:t>The </a:t>
            </a:r>
            <a:r>
              <a:rPr i="0" lang="en" sz="1200">
                <a:solidFill>
                  <a:schemeClr val="dk1"/>
                </a:solidFill>
              </a:rPr>
              <a:t>Oracle instance </a:t>
            </a:r>
            <a:r>
              <a:rPr b="0" i="0" lang="en" sz="1200">
                <a:solidFill>
                  <a:schemeClr val="dk1"/>
                </a:solidFill>
              </a:rPr>
              <a:t>in this example provides an interesting case study in terms of AWS or customer responsibility. </a:t>
            </a:r>
            <a:r>
              <a:rPr b="1" i="0" lang="en" sz="1200">
                <a:solidFill>
                  <a:schemeClr val="dk1"/>
                </a:solidFill>
              </a:rPr>
              <a:t>If the database runs on an EC2 instance</a:t>
            </a:r>
            <a:r>
              <a:rPr b="0" i="0" lang="en" sz="1200">
                <a:solidFill>
                  <a:schemeClr val="dk1"/>
                </a:solidFill>
              </a:rPr>
              <a:t>, then it is the customer's responsibility to apply Oracle software upgrades and patches. However, </a:t>
            </a:r>
            <a:r>
              <a:rPr b="1" i="0" lang="en" sz="1200">
                <a:solidFill>
                  <a:schemeClr val="dk1"/>
                </a:solidFill>
              </a:rPr>
              <a:t>if the database runs as an Amazon RDS instance</a:t>
            </a:r>
            <a:r>
              <a:rPr b="0" i="0" lang="en" sz="1200">
                <a:solidFill>
                  <a:schemeClr val="dk1"/>
                </a:solidFill>
              </a:rPr>
              <a:t>, then it is the responsibility of AWS to apply Oracle software upgrades and patches. Because Amazon RDS is a managed database offering, time-consuming database administration tasks—which include provisioning, backups, software patching, monitoring, and hardware scaling—are handled by AWS. To learn more, see </a:t>
            </a:r>
            <a:r>
              <a:rPr lang="en" sz="1200"/>
              <a:t>Best Practices for Running Oracle Database on AWS at </a:t>
            </a:r>
            <a:r>
              <a:rPr lang="en" sz="1200" u="sng">
                <a:solidFill>
                  <a:schemeClr val="hlink"/>
                </a:solidFill>
                <a:hlinkClick r:id="rId2"/>
              </a:rPr>
              <a:t>https://docs.aws.amazon.com/whitepapers/latest/oracle-database-aws-best-practices/oracle-database-aws-best-practices.html</a:t>
            </a:r>
            <a:r>
              <a:rPr lang="en" sz="1200"/>
              <a:t> for details.</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ef8f4b3d13_1_68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1ef8f4b3d13_1_68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Now, consider this additional case where a customer uses the AWS services and resources that are shown here. Who is responsible for maintaining security? AWS or the customer?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ef8f4b3d13_1_71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1ef8f4b3d13_1_71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A customer uses Amazon S3 to store data. The customer configured a virtual private cloud (VPC) with Amazon VPC, and is running a web server on an EC2 instance in the VPC. The customer configured an internet gateway as part of the VPC so that the web server can be reached by using the AWS Management Console or the AWS Command Line Interface (AWS CLI). When the customer uses the AWS CLI, the connection requires the use of Secure Shell (SSH) keys.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ef8f4b3d13_1_74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g1ef8f4b3d13_1_74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lang="en" sz="1200">
                <a:latin typeface="Calibri"/>
                <a:ea typeface="Calibri"/>
                <a:cs typeface="Calibri"/>
                <a:sym typeface="Calibri"/>
              </a:rPr>
              <a:t>Some key takeaways from this section of the module include:</a:t>
            </a:r>
            <a:endParaRPr sz="1200"/>
          </a:p>
          <a:p>
            <a:pPr indent="-158750" lvl="0" marL="152400" rtl="0" algn="l">
              <a:spcBef>
                <a:spcPts val="0"/>
              </a:spcBef>
              <a:spcAft>
                <a:spcPts val="0"/>
              </a:spcAft>
              <a:buClr>
                <a:schemeClr val="dk1"/>
              </a:buClr>
              <a:buSzPts val="1100"/>
              <a:buFont typeface="Arial"/>
              <a:buChar char="•"/>
            </a:pPr>
            <a:r>
              <a:rPr lang="en" sz="1200"/>
              <a:t>AWS and the customer share security responsibilities – </a:t>
            </a:r>
            <a:endParaRPr sz="1200"/>
          </a:p>
          <a:p>
            <a:pPr indent="-158750" lvl="1" marL="558800" rtl="0" algn="l">
              <a:spcBef>
                <a:spcPts val="0"/>
              </a:spcBef>
              <a:spcAft>
                <a:spcPts val="0"/>
              </a:spcAft>
              <a:buClr>
                <a:schemeClr val="dk1"/>
              </a:buClr>
              <a:buSzPts val="1100"/>
              <a:buFont typeface="Arial"/>
              <a:buChar char="•"/>
            </a:pPr>
            <a:r>
              <a:rPr lang="en" sz="1200"/>
              <a:t>AWS is responsible for security </a:t>
            </a:r>
            <a:r>
              <a:rPr b="1" lang="en" sz="1200"/>
              <a:t>of</a:t>
            </a:r>
            <a:r>
              <a:rPr lang="en" sz="1200"/>
              <a:t> the cloud</a:t>
            </a:r>
            <a:endParaRPr sz="1200"/>
          </a:p>
          <a:p>
            <a:pPr indent="-158750" lvl="1" marL="558800" rtl="0" algn="l">
              <a:spcBef>
                <a:spcPts val="0"/>
              </a:spcBef>
              <a:spcAft>
                <a:spcPts val="0"/>
              </a:spcAft>
              <a:buClr>
                <a:schemeClr val="dk1"/>
              </a:buClr>
              <a:buSzPts val="1100"/>
              <a:buFont typeface="Arial"/>
              <a:buChar char="•"/>
            </a:pPr>
            <a:r>
              <a:rPr lang="en" sz="1200"/>
              <a:t>Customer is responsible for security </a:t>
            </a:r>
            <a:r>
              <a:rPr b="1" lang="en" sz="1200"/>
              <a:t>in</a:t>
            </a:r>
            <a:r>
              <a:rPr lang="en" sz="1200"/>
              <a:t> the cloud</a:t>
            </a:r>
            <a:endParaRPr sz="1200"/>
          </a:p>
          <a:p>
            <a:pPr indent="-158750" lvl="0" marL="152400" rtl="0" algn="l">
              <a:spcBef>
                <a:spcPts val="0"/>
              </a:spcBef>
              <a:spcAft>
                <a:spcPts val="0"/>
              </a:spcAft>
              <a:buClr>
                <a:schemeClr val="dk1"/>
              </a:buClr>
              <a:buSzPts val="1100"/>
              <a:buFont typeface="Arial"/>
              <a:buChar char="•"/>
            </a:pPr>
            <a:r>
              <a:rPr b="1" lang="en" sz="1200"/>
              <a:t>AWS is responsible for protecting the infrastructure</a:t>
            </a:r>
            <a:r>
              <a:rPr lang="en" sz="1200"/>
              <a:t>—including hardware, software, networking, and facilities—that run AWS Cloud services</a:t>
            </a:r>
            <a:endParaRPr sz="1200"/>
          </a:p>
          <a:p>
            <a:pPr indent="-158750" lvl="0" marL="152400" rtl="0" algn="l">
              <a:spcBef>
                <a:spcPts val="0"/>
              </a:spcBef>
              <a:spcAft>
                <a:spcPts val="0"/>
              </a:spcAft>
              <a:buClr>
                <a:schemeClr val="dk1"/>
              </a:buClr>
              <a:buSzPts val="1100"/>
              <a:buFont typeface="Arial"/>
              <a:buChar char="•"/>
            </a:pPr>
            <a:r>
              <a:rPr lang="en" sz="1200"/>
              <a:t>For services that are categorized as infrastructure as a service (IaaS), the </a:t>
            </a:r>
            <a:r>
              <a:rPr b="1" lang="en" sz="1200"/>
              <a:t>customer is responsible for performing necessary security configuration and management tasks</a:t>
            </a:r>
            <a:endParaRPr sz="1200"/>
          </a:p>
          <a:p>
            <a:pPr indent="-158750" lvl="1" marL="558800" rtl="0" algn="l">
              <a:spcBef>
                <a:spcPts val="0"/>
              </a:spcBef>
              <a:spcAft>
                <a:spcPts val="0"/>
              </a:spcAft>
              <a:buClr>
                <a:schemeClr val="dk1"/>
              </a:buClr>
              <a:buSzPts val="1100"/>
              <a:buFont typeface="Arial"/>
              <a:buChar char="•"/>
            </a:pPr>
            <a:r>
              <a:rPr lang="en" sz="1200"/>
              <a:t>For example, guest OS updates and security patches, firewall, security group configurations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ef8f4b3d13_1_74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1ef8f4b3d13_1_74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Introducing Section 2: AWS Identity and Access Management (or IAM).</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ef8f4b3d13_1_75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1ef8f4b3d13_1_75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b="1" lang="en" sz="1200"/>
              <a:t>AWS Identity and Access Management (IAM)</a:t>
            </a:r>
            <a:r>
              <a:rPr lang="en" sz="1200"/>
              <a:t> allows you to control access to compute, storage, database, and application services in the AWS Cloud. IAM can be used to handle authentication, and to specify and enforce authorization policies so that you can specify which users can access which services.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IAM is a tool that centrally manages access to launching, configuring, managing, and terminating resources in your AWS account. It provides granular control over access to resources, including the ability to specify exactly which </a:t>
            </a:r>
            <a:r>
              <a:rPr b="1" lang="en" sz="1200">
                <a:solidFill>
                  <a:schemeClr val="dk1"/>
                </a:solidFill>
              </a:rPr>
              <a:t>API </a:t>
            </a:r>
            <a:r>
              <a:rPr lang="en" sz="1200">
                <a:solidFill>
                  <a:schemeClr val="dk1"/>
                </a:solidFill>
              </a:rPr>
              <a:t>calls the user is authorized to make to each service. Whether you use the AWS Management Console, the AWS CLI, or the AWS software development kits (SDKs), every call to an AWS service is an API call.</a:t>
            </a:r>
            <a:endParaRPr sz="1200"/>
          </a:p>
          <a:p>
            <a:pPr indent="0" lvl="0" marL="0" rtl="0" algn="l">
              <a:spcBef>
                <a:spcPts val="0"/>
              </a:spcBef>
              <a:spcAft>
                <a:spcPts val="0"/>
              </a:spcAft>
              <a:buNone/>
            </a:pPr>
            <a:r>
              <a:t/>
            </a:r>
            <a:endParaRPr sz="12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 sz="1200"/>
              <a:t>With IAM, you can manage </a:t>
            </a:r>
            <a:r>
              <a:rPr i="1" lang="en" sz="1200"/>
              <a:t>which</a:t>
            </a:r>
            <a:r>
              <a:rPr lang="en" sz="1200"/>
              <a:t> resources can be accessed by </a:t>
            </a:r>
            <a:r>
              <a:rPr i="1" lang="en" sz="1200"/>
              <a:t>who</a:t>
            </a:r>
            <a:r>
              <a:rPr i="0" lang="en" sz="1200"/>
              <a:t>,</a:t>
            </a:r>
            <a:r>
              <a:rPr lang="en" sz="1200"/>
              <a:t> and </a:t>
            </a:r>
            <a:r>
              <a:rPr i="1" lang="en" sz="1200"/>
              <a:t>how</a:t>
            </a:r>
            <a:r>
              <a:rPr lang="en" sz="1200"/>
              <a:t> these resources can be accessed. </a:t>
            </a:r>
            <a:r>
              <a:rPr b="0" i="0" lang="en" sz="1200">
                <a:solidFill>
                  <a:schemeClr val="dk1"/>
                </a:solidFill>
              </a:rPr>
              <a:t>You can grant different permissions to different people for different resources. For example, you might allow some users full access to Amazon EC2, Amazon S3, Amazon DynamoDB, Amazon Redshift, and other AWS services. However, for other users, you might allow read-only access to only a few S3 buckets. Similarly, you might grant permission to other users to administer only specific EC2 instances. You could also allow a few users to access only the account billing information, but nothing else.</a:t>
            </a:r>
            <a:endParaRPr sz="1200"/>
          </a:p>
          <a:p>
            <a:pPr indent="0" lvl="0" marL="0" marR="0" rtl="0" algn="l">
              <a:lnSpc>
                <a:spcPct val="100000"/>
              </a:lnSpc>
              <a:spcBef>
                <a:spcPts val="0"/>
              </a:spcBef>
              <a:spcAft>
                <a:spcPts val="0"/>
              </a:spcAft>
              <a:buClr>
                <a:schemeClr val="dk1"/>
              </a:buClr>
              <a:buSzPts val="1100"/>
              <a:buFont typeface="Calibri"/>
              <a:buNone/>
            </a:pPr>
            <a:r>
              <a:t/>
            </a:r>
            <a:endParaRPr b="0" i="0" sz="12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 sz="1200"/>
              <a:t>IAM is a feature of your AWS account, and it is offered at no additional charge.</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ef8f4b3d13_1_76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1ef8f4b3d13_1_76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To understand how to use IAM to secure your AWS account, it is important to understand the role and function of each of the four IAM components.</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An </a:t>
            </a:r>
            <a:r>
              <a:rPr b="1" lang="en" sz="1200">
                <a:solidFill>
                  <a:schemeClr val="dk1"/>
                </a:solidFill>
                <a:latin typeface="Calibri"/>
                <a:ea typeface="Calibri"/>
                <a:cs typeface="Calibri"/>
                <a:sym typeface="Calibri"/>
              </a:rPr>
              <a:t>IAM user </a:t>
            </a:r>
            <a:r>
              <a:rPr lang="en" sz="1200">
                <a:solidFill>
                  <a:schemeClr val="dk1"/>
                </a:solidFill>
                <a:latin typeface="Calibri"/>
                <a:ea typeface="Calibri"/>
                <a:cs typeface="Calibri"/>
                <a:sym typeface="Calibri"/>
              </a:rPr>
              <a:t>is </a:t>
            </a:r>
            <a:r>
              <a:rPr b="0" i="0" lang="en" sz="1200">
                <a:solidFill>
                  <a:schemeClr val="dk1"/>
                </a:solidFill>
                <a:latin typeface="Calibri"/>
                <a:ea typeface="Calibri"/>
                <a:cs typeface="Calibri"/>
                <a:sym typeface="Calibri"/>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An </a:t>
            </a:r>
            <a:r>
              <a:rPr b="1" i="0" lang="en" sz="1200">
                <a:solidFill>
                  <a:schemeClr val="dk1"/>
                </a:solidFill>
                <a:latin typeface="Calibri"/>
                <a:ea typeface="Calibri"/>
                <a:cs typeface="Calibri"/>
                <a:sym typeface="Calibri"/>
              </a:rPr>
              <a:t>IAM group </a:t>
            </a:r>
            <a:r>
              <a:rPr b="0" i="0" lang="en" sz="1200">
                <a:solidFill>
                  <a:schemeClr val="dk1"/>
                </a:solidFill>
                <a:latin typeface="Calibri"/>
                <a:ea typeface="Calibri"/>
                <a:cs typeface="Calibri"/>
                <a:sym typeface="Calibri"/>
              </a:rPr>
              <a:t>is a collection of IAM users. You can use IAM groups to simplify specifying and managing permissions for multiple users.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An </a:t>
            </a:r>
            <a:r>
              <a:rPr b="1" lang="en" sz="1200">
                <a:solidFill>
                  <a:schemeClr val="dk1"/>
                </a:solidFill>
                <a:latin typeface="Calibri"/>
                <a:ea typeface="Calibri"/>
                <a:cs typeface="Calibri"/>
                <a:sym typeface="Calibri"/>
              </a:rPr>
              <a:t>IAM policy </a:t>
            </a:r>
            <a:r>
              <a:rPr lang="en" sz="1200">
                <a:solidFill>
                  <a:schemeClr val="dk1"/>
                </a:solidFill>
                <a:latin typeface="Calibri"/>
                <a:ea typeface="Calibri"/>
                <a:cs typeface="Calibri"/>
                <a:sym typeface="Calibri"/>
              </a:rPr>
              <a:t>is </a:t>
            </a:r>
            <a:r>
              <a:rPr b="0" i="0" lang="en" sz="1200">
                <a:solidFill>
                  <a:schemeClr val="dk1"/>
                </a:solidFill>
                <a:latin typeface="Calibri"/>
                <a:ea typeface="Calibri"/>
                <a:cs typeface="Calibri"/>
                <a:sym typeface="Calibri"/>
              </a:rPr>
              <a:t>a document that defines permissions to determine what users can do in the AWS account. A policy typically grants access to specific resources and specifies what the user can do with those resources. Policies can also explicitly deny access.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An </a:t>
            </a:r>
            <a:r>
              <a:rPr b="1" i="0" lang="en" sz="1200">
                <a:solidFill>
                  <a:schemeClr val="dk1"/>
                </a:solidFill>
                <a:latin typeface="Calibri"/>
                <a:ea typeface="Calibri"/>
                <a:cs typeface="Calibri"/>
                <a:sym typeface="Calibri"/>
              </a:rPr>
              <a:t>IAM role</a:t>
            </a:r>
            <a:r>
              <a:rPr b="0" i="0" lang="en" sz="1200">
                <a:solidFill>
                  <a:schemeClr val="dk1"/>
                </a:solidFill>
                <a:latin typeface="Calibri"/>
                <a:ea typeface="Calibri"/>
                <a:cs typeface="Calibri"/>
                <a:sym typeface="Calibri"/>
              </a:rPr>
              <a:t> is a tool for granting temporary access to specific AWS resources in an AWS account.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ef8f4b3d13_1_77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1ef8f4b3d13_1_77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Authentication</a:t>
            </a:r>
            <a:r>
              <a:rPr lang="en" sz="1200">
                <a:solidFill>
                  <a:schemeClr val="dk1"/>
                </a:solidFill>
                <a:latin typeface="Calibri"/>
                <a:ea typeface="Calibri"/>
                <a:cs typeface="Calibri"/>
                <a:sym typeface="Calibri"/>
              </a:rPr>
              <a:t> is a basic computer security concept: a user or system must first prove their identity. Consider how you authenticate yourself when you go to the airport and you want to get through airport security so that you can catch your flight. In this situation, you must present some form of identification to the security official to prove who you are before you can enter a restricted area. A similar concept applies for gaining access to AWS resources in the cloud. </a:t>
            </a:r>
            <a:br>
              <a:rPr lang="en"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When you define an IAM user, you select what type of access the user is permitted to use to access AWS resources. You can assign two different types of access to users: programmatic access and AWS Management Console access. You can assign programmatic access only, console access only, or you can assign both types of access.</a:t>
            </a:r>
            <a:endParaRPr sz="1200"/>
          </a:p>
          <a:p>
            <a:pPr indent="0" lvl="0" marL="0" rtl="0" algn="l">
              <a:spcBef>
                <a:spcPts val="0"/>
              </a:spcBef>
              <a:spcAft>
                <a:spcPts val="0"/>
              </a:spcAft>
              <a:buNone/>
            </a:pPr>
            <a:r>
              <a:rPr lang="en" sz="1200">
                <a:solidFill>
                  <a:schemeClr val="dk1"/>
                </a:solidFill>
                <a:latin typeface="Calibri"/>
                <a:ea typeface="Calibri"/>
                <a:cs typeface="Calibri"/>
                <a:sym typeface="Calibri"/>
              </a:rPr>
              <a:t> </a:t>
            </a:r>
            <a:endParaRPr sz="1200"/>
          </a:p>
          <a:p>
            <a:pPr indent="0" lvl="0" marL="0" rtl="0" algn="l">
              <a:spcBef>
                <a:spcPts val="0"/>
              </a:spcBef>
              <a:spcAft>
                <a:spcPts val="0"/>
              </a:spcAft>
              <a:buNone/>
            </a:pPr>
            <a:r>
              <a:rPr lang="en" sz="1200">
                <a:solidFill>
                  <a:schemeClr val="dk1"/>
                </a:solidFill>
                <a:latin typeface="Calibri"/>
                <a:ea typeface="Calibri"/>
                <a:cs typeface="Calibri"/>
                <a:sym typeface="Calibri"/>
              </a:rPr>
              <a:t>If you grant </a:t>
            </a:r>
            <a:r>
              <a:rPr b="1" lang="en" sz="1200">
                <a:solidFill>
                  <a:schemeClr val="dk1"/>
                </a:solidFill>
                <a:latin typeface="Calibri"/>
                <a:ea typeface="Calibri"/>
                <a:cs typeface="Calibri"/>
                <a:sym typeface="Calibri"/>
              </a:rPr>
              <a:t>programmatic access</a:t>
            </a:r>
            <a:r>
              <a:rPr lang="en" sz="1200">
                <a:solidFill>
                  <a:schemeClr val="dk1"/>
                </a:solidFill>
                <a:latin typeface="Calibri"/>
                <a:ea typeface="Calibri"/>
                <a:cs typeface="Calibri"/>
                <a:sym typeface="Calibri"/>
              </a:rPr>
              <a:t>, the IAM user will be required to present an </a:t>
            </a:r>
            <a:r>
              <a:rPr b="1" lang="en" sz="1200">
                <a:solidFill>
                  <a:schemeClr val="dk1"/>
                </a:solidFill>
                <a:latin typeface="Calibri"/>
                <a:ea typeface="Calibri"/>
                <a:cs typeface="Calibri"/>
                <a:sym typeface="Calibri"/>
              </a:rPr>
              <a:t>access key ID</a:t>
            </a:r>
            <a:r>
              <a:rPr lang="en" sz="1200">
                <a:solidFill>
                  <a:schemeClr val="dk1"/>
                </a:solidFill>
                <a:latin typeface="Calibri"/>
                <a:ea typeface="Calibri"/>
                <a:cs typeface="Calibri"/>
                <a:sym typeface="Calibri"/>
              </a:rPr>
              <a:t> and a </a:t>
            </a:r>
            <a:r>
              <a:rPr b="1" lang="en" sz="1200">
                <a:solidFill>
                  <a:schemeClr val="dk1"/>
                </a:solidFill>
                <a:latin typeface="Calibri"/>
                <a:ea typeface="Calibri"/>
                <a:cs typeface="Calibri"/>
                <a:sym typeface="Calibri"/>
              </a:rPr>
              <a:t>secret access key</a:t>
            </a:r>
            <a:r>
              <a:rPr lang="en" sz="1200">
                <a:solidFill>
                  <a:schemeClr val="dk1"/>
                </a:solidFill>
                <a:latin typeface="Calibri"/>
                <a:ea typeface="Calibri"/>
                <a:cs typeface="Calibri"/>
                <a:sym typeface="Calibri"/>
              </a:rPr>
              <a:t> when they make an AWS API call by using the AWS </a:t>
            </a:r>
            <a:r>
              <a:rPr lang="en" sz="1200"/>
              <a:t>CLI, the AWS </a:t>
            </a:r>
            <a:r>
              <a:rPr lang="en" sz="1200">
                <a:solidFill>
                  <a:schemeClr val="dk1"/>
                </a:solidFill>
                <a:latin typeface="Calibri"/>
                <a:ea typeface="Calibri"/>
                <a:cs typeface="Calibri"/>
                <a:sym typeface="Calibri"/>
              </a:rPr>
              <a:t>SDK, or some other development tool.</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If you grant </a:t>
            </a:r>
            <a:r>
              <a:rPr b="1" lang="en" sz="1200">
                <a:solidFill>
                  <a:schemeClr val="dk1"/>
                </a:solidFill>
                <a:latin typeface="Calibri"/>
                <a:ea typeface="Calibri"/>
                <a:cs typeface="Calibri"/>
                <a:sym typeface="Calibri"/>
              </a:rPr>
              <a:t>AWS Management Console access</a:t>
            </a:r>
            <a:r>
              <a:rPr lang="en" sz="1200">
                <a:solidFill>
                  <a:schemeClr val="dk1"/>
                </a:solidFill>
                <a:latin typeface="Calibri"/>
                <a:ea typeface="Calibri"/>
                <a:cs typeface="Calibri"/>
                <a:sym typeface="Calibri"/>
              </a:rPr>
              <a:t>, the IAM user will be required to fill in the fields that appear in the browser login window. The user is prompted to provide either the 12-digit account ID or the corresponding account alias. The user must also enter their IAM user name and password. If </a:t>
            </a:r>
            <a:r>
              <a:rPr b="1" lang="en" sz="1200">
                <a:solidFill>
                  <a:schemeClr val="dk1"/>
                </a:solidFill>
                <a:latin typeface="Calibri"/>
                <a:ea typeface="Calibri"/>
                <a:cs typeface="Calibri"/>
                <a:sym typeface="Calibri"/>
              </a:rPr>
              <a:t>multi-factor authentication (MFA) </a:t>
            </a:r>
            <a:r>
              <a:rPr lang="en" sz="1200">
                <a:solidFill>
                  <a:schemeClr val="dk1"/>
                </a:solidFill>
                <a:latin typeface="Calibri"/>
                <a:ea typeface="Calibri"/>
                <a:cs typeface="Calibri"/>
                <a:sym typeface="Calibri"/>
              </a:rPr>
              <a:t>is enabled for the user, they will also be prompted for an authentication code.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f8f4b3d13_1_79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1ef8f4b3d13_1_790: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AWS services and resources can be accessed by using the AWS Management Console, the AWS CLI, or through SDKs and APIs. For increased security, we recommend enabling MFA. </a:t>
            </a:r>
            <a:endParaRPr sz="1200"/>
          </a:p>
          <a:p>
            <a:pPr indent="0" lvl="0" marL="0" rtl="0" algn="l">
              <a:spcBef>
                <a:spcPts val="500"/>
              </a:spcBef>
              <a:spcAft>
                <a:spcPts val="0"/>
              </a:spcAft>
              <a:buNone/>
            </a:pPr>
            <a:r>
              <a:rPr lang="en" sz="1200"/>
              <a:t>With MFA, users and systems must provide an </a:t>
            </a:r>
            <a:r>
              <a:rPr b="1" lang="en" sz="1200"/>
              <a:t>MFA token</a:t>
            </a:r>
            <a:r>
              <a:rPr lang="en" sz="1200"/>
              <a:t>—in addition to the regular sign-in credentials—before they can access AWS services and resources. </a:t>
            </a:r>
            <a:endParaRPr sz="1200"/>
          </a:p>
          <a:p>
            <a:pPr indent="0" lvl="0" marL="0" rtl="0" algn="l">
              <a:spcBef>
                <a:spcPts val="500"/>
              </a:spcBef>
              <a:spcAft>
                <a:spcPts val="0"/>
              </a:spcAft>
              <a:buNone/>
            </a:pPr>
            <a:r>
              <a:rPr lang="en" sz="1200"/>
              <a:t>Options for generating the MFA authentication token include </a:t>
            </a:r>
            <a:r>
              <a:rPr b="1" lang="en" sz="1200"/>
              <a:t>virtual MFA-compliant applications</a:t>
            </a:r>
            <a:r>
              <a:rPr lang="en" sz="1200"/>
              <a:t> (such as Google Authenticator or Authy 2-Factor Authentication), </a:t>
            </a:r>
            <a:r>
              <a:rPr b="1" lang="en" sz="1200"/>
              <a:t>U2F security key devices</a:t>
            </a:r>
            <a:r>
              <a:rPr b="0" lang="en" sz="1200"/>
              <a:t>, </a:t>
            </a:r>
            <a:r>
              <a:rPr lang="en" sz="1200"/>
              <a:t>and </a:t>
            </a:r>
            <a:r>
              <a:rPr b="1" lang="en" sz="1200"/>
              <a:t>hardware MFA devices</a:t>
            </a:r>
            <a:r>
              <a:rPr lang="en" sz="1200"/>
              <a:t>.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f8f4b3d13_1_805: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g1ef8f4b3d13_1_805: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b="1" lang="en" sz="1200"/>
              <a:t>Authorization</a:t>
            </a:r>
            <a:r>
              <a:rPr lang="en" sz="1200"/>
              <a:t> is the process of determining what </a:t>
            </a:r>
            <a:r>
              <a:rPr lang="en" sz="1200">
                <a:solidFill>
                  <a:srgbClr val="000000"/>
                </a:solidFill>
              </a:rPr>
              <a:t>permissions</a:t>
            </a:r>
            <a:r>
              <a:rPr lang="en" sz="1200"/>
              <a:t> a </a:t>
            </a:r>
            <a:r>
              <a:rPr lang="en" sz="1200">
                <a:solidFill>
                  <a:srgbClr val="000000"/>
                </a:solidFill>
              </a:rPr>
              <a:t>user, service or application </a:t>
            </a:r>
            <a:r>
              <a:rPr lang="en" sz="1200"/>
              <a:t>should be granted. After a </a:t>
            </a:r>
            <a:r>
              <a:rPr lang="en" sz="1200">
                <a:solidFill>
                  <a:srgbClr val="000000"/>
                </a:solidFill>
              </a:rPr>
              <a:t>user</a:t>
            </a:r>
            <a:r>
              <a:rPr lang="en" sz="1200"/>
              <a:t> has been authenticated, they must be authorized to access AWS services. </a:t>
            </a:r>
            <a:endParaRPr sz="1200"/>
          </a:p>
          <a:p>
            <a:pPr indent="0" lvl="0" marL="0" marR="0" rtl="0" algn="l">
              <a:lnSpc>
                <a:spcPct val="100000"/>
              </a:lnSpc>
              <a:spcBef>
                <a:spcPts val="500"/>
              </a:spcBef>
              <a:spcAft>
                <a:spcPts val="0"/>
              </a:spcAft>
              <a:buClr>
                <a:schemeClr val="dk1"/>
              </a:buClr>
              <a:buSzPts val="1100"/>
              <a:buFont typeface="Calibri"/>
              <a:buNone/>
            </a:pPr>
            <a:r>
              <a:rPr b="0" i="0" lang="en" sz="1200">
                <a:solidFill>
                  <a:schemeClr val="dk1"/>
                </a:solidFill>
              </a:rPr>
              <a:t>By default, IAM users do not have permissions to access any resources or data in an AWS account. </a:t>
            </a:r>
            <a:r>
              <a:rPr b="0" i="0" lang="en" sz="1200">
                <a:solidFill>
                  <a:srgbClr val="000000"/>
                </a:solidFill>
              </a:rPr>
              <a:t>Instead, you must explicitly </a:t>
            </a:r>
            <a:r>
              <a:rPr b="0" i="0" lang="en" sz="1200">
                <a:solidFill>
                  <a:schemeClr val="dk1"/>
                </a:solidFill>
              </a:rPr>
              <a:t>grant permissions to a </a:t>
            </a:r>
            <a:r>
              <a:rPr b="0" i="0" lang="en" sz="1200">
                <a:solidFill>
                  <a:srgbClr val="000000"/>
                </a:solidFill>
              </a:rPr>
              <a:t>user, group, or role </a:t>
            </a:r>
            <a:r>
              <a:rPr b="0" i="0" lang="en" sz="1200">
                <a:solidFill>
                  <a:schemeClr val="dk1"/>
                </a:solidFill>
              </a:rPr>
              <a:t>by creating a </a:t>
            </a:r>
            <a:r>
              <a:rPr b="0" i="1" lang="en" sz="1200">
                <a:solidFill>
                  <a:schemeClr val="dk1"/>
                </a:solidFill>
              </a:rPr>
              <a:t>policy</a:t>
            </a:r>
            <a:r>
              <a:rPr b="0" i="0" lang="en" sz="1200">
                <a:solidFill>
                  <a:schemeClr val="dk1"/>
                </a:solidFill>
              </a:rPr>
              <a:t>,</a:t>
            </a:r>
            <a:r>
              <a:rPr lang="en" sz="1200"/>
              <a:t> which is a document in </a:t>
            </a:r>
            <a:r>
              <a:rPr lang="en" sz="1200">
                <a:solidFill>
                  <a:schemeClr val="dk1"/>
                </a:solidFill>
              </a:rPr>
              <a:t>J</a:t>
            </a:r>
            <a:r>
              <a:rPr b="0" i="0" lang="en" sz="1200">
                <a:solidFill>
                  <a:schemeClr val="dk1"/>
                </a:solidFill>
              </a:rPr>
              <a:t>avaScript Object Notation (JSON) </a:t>
            </a:r>
            <a:r>
              <a:rPr lang="en" sz="1200"/>
              <a:t>format. A policy lists permissions that </a:t>
            </a:r>
            <a:r>
              <a:rPr lang="en" sz="1200">
                <a:solidFill>
                  <a:srgbClr val="000000"/>
                </a:solidFill>
              </a:rPr>
              <a:t>allow</a:t>
            </a:r>
            <a:r>
              <a:rPr lang="en" sz="1200"/>
              <a:t> or deny access to resources in the AWS </a:t>
            </a:r>
            <a:r>
              <a:rPr lang="en" sz="1200">
                <a:solidFill>
                  <a:srgbClr val="000000"/>
                </a:solidFill>
              </a:rPr>
              <a:t>account</a:t>
            </a:r>
            <a:r>
              <a:rPr lang="en" sz="1200"/>
              <a:t>.</a:t>
            </a:r>
            <a:endParaRPr sz="1200"/>
          </a:p>
          <a:p>
            <a:pPr indent="0" lvl="0" marL="0" marR="0" rtl="0" algn="l">
              <a:lnSpc>
                <a:spcPct val="100000"/>
              </a:lnSpc>
              <a:spcBef>
                <a:spcPts val="500"/>
              </a:spcBef>
              <a:spcAft>
                <a:spcPts val="0"/>
              </a:spcAft>
              <a:buClr>
                <a:schemeClr val="dk1"/>
              </a:buClr>
              <a:buSzPts val="1100"/>
              <a:buFont typeface="Calibri"/>
              <a:buNone/>
            </a:pPr>
            <a:r>
              <a:t/>
            </a:r>
            <a:endParaRPr b="0" i="0" sz="1200">
              <a:solidFill>
                <a:schemeClr val="dk1"/>
              </a:solidFill>
            </a:endParaRPr>
          </a:p>
          <a:p>
            <a:pPr indent="0" lvl="0" marL="0" marR="0" rtl="0" algn="l">
              <a:lnSpc>
                <a:spcPct val="100000"/>
              </a:lnSpc>
              <a:spcBef>
                <a:spcPts val="500"/>
              </a:spcBef>
              <a:spcAft>
                <a:spcPts val="0"/>
              </a:spcAft>
              <a:buClr>
                <a:schemeClr val="dk1"/>
              </a:buClr>
              <a:buSzPts val="1100"/>
              <a:buFont typeface="Calibri"/>
              <a:buNone/>
            </a:pPr>
            <a:r>
              <a:t/>
            </a:r>
            <a:endParaRPr b="0" i="0"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ef8f4b3d13_1_55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1ef8f4b3d13_1_55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Introducing Section 1: AWS shared responsibility model.</a:t>
            </a:r>
            <a:endParaRPr sz="1200"/>
          </a:p>
          <a:p>
            <a:pPr indent="0" lvl="0" marL="0" rtl="0" algn="l">
              <a:spcBef>
                <a:spcPts val="0"/>
              </a:spcBef>
              <a:spcAft>
                <a:spcPts val="0"/>
              </a:spcAft>
              <a:buNone/>
            </a:pPr>
            <a:r>
              <a:rPr lang="en" sz="1000">
                <a:solidFill>
                  <a:schemeClr val="dk1"/>
                </a:solidFill>
                <a:latin typeface="Calibri"/>
                <a:ea typeface="Calibri"/>
                <a:cs typeface="Calibri"/>
                <a:sym typeface="Calibri"/>
              </a:rPr>
              <a:t> </a:t>
            </a:r>
            <a:endParaRPr sz="1200"/>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f8f4b3d13_1_82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1ef8f4b3d13_1_82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lang="en" sz="1200">
                <a:solidFill>
                  <a:schemeClr val="dk1"/>
                </a:solidFill>
                <a:latin typeface="Calibri"/>
                <a:ea typeface="Calibri"/>
                <a:cs typeface="Calibri"/>
                <a:sym typeface="Calibri"/>
              </a:rPr>
              <a:t>T</a:t>
            </a:r>
            <a:r>
              <a:rPr lang="en" sz="1200">
                <a:solidFill>
                  <a:schemeClr val="dk1"/>
                </a:solidFill>
                <a:latin typeface="Calibri"/>
                <a:ea typeface="Calibri"/>
                <a:cs typeface="Calibri"/>
                <a:sym typeface="Calibri"/>
              </a:rPr>
              <a:t>o assign permission to a user, group or role, you must create an</a:t>
            </a:r>
            <a:r>
              <a:rPr b="1" lang="en" sz="1200">
                <a:solidFill>
                  <a:schemeClr val="dk1"/>
                </a:solidFill>
                <a:latin typeface="Calibri"/>
                <a:ea typeface="Calibri"/>
                <a:cs typeface="Calibri"/>
                <a:sym typeface="Calibri"/>
              </a:rPr>
              <a:t> IAM policy</a:t>
            </a:r>
            <a:r>
              <a:rPr lang="en" sz="1200">
                <a:solidFill>
                  <a:schemeClr val="dk1"/>
                </a:solidFill>
                <a:latin typeface="Calibri"/>
                <a:ea typeface="Calibri"/>
                <a:cs typeface="Calibri"/>
                <a:sym typeface="Calibri"/>
              </a:rPr>
              <a:t> (or find an existing policy in the account). </a:t>
            </a:r>
            <a:r>
              <a:rPr lang="en" sz="1200">
                <a:solidFill>
                  <a:schemeClr val="dk1"/>
                </a:solidFill>
              </a:rPr>
              <a:t>There are no default permissions. All actions in the account are denied to the user by default (</a:t>
            </a:r>
            <a:r>
              <a:rPr i="1" lang="en" sz="1200">
                <a:solidFill>
                  <a:schemeClr val="dk1"/>
                </a:solidFill>
              </a:rPr>
              <a:t>implicit deny</a:t>
            </a:r>
            <a:r>
              <a:rPr lang="en" sz="1200">
                <a:solidFill>
                  <a:schemeClr val="dk1"/>
                </a:solidFill>
              </a:rPr>
              <a:t>) unless those actions are explicitly allowed. Any actions that you do not explicitly allow are denied. Any actions that you explicitly deny are always denied.</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The </a:t>
            </a:r>
            <a:r>
              <a:rPr b="1" i="0" lang="en" sz="1200">
                <a:solidFill>
                  <a:schemeClr val="dk1"/>
                </a:solidFill>
                <a:latin typeface="Calibri"/>
                <a:ea typeface="Calibri"/>
                <a:cs typeface="Calibri"/>
                <a:sym typeface="Calibri"/>
              </a:rPr>
              <a:t>principle of least privilege</a:t>
            </a:r>
            <a:r>
              <a:rPr b="0" i="0" lang="en" sz="1200">
                <a:solidFill>
                  <a:schemeClr val="dk1"/>
                </a:solidFill>
                <a:latin typeface="Calibri"/>
                <a:ea typeface="Calibri"/>
                <a:cs typeface="Calibri"/>
                <a:sym typeface="Calibri"/>
              </a:rPr>
              <a:t> is an important concept in computer security. It promotes that you grant only the minimal user privileges needed to the user, based on the needs of your users. When you create IAM policies, it is a best practice to follow this security advice of granting </a:t>
            </a:r>
            <a:r>
              <a:rPr b="0" i="1" lang="en" sz="1200">
                <a:solidFill>
                  <a:schemeClr val="dk1"/>
                </a:solidFill>
                <a:latin typeface="Calibri"/>
                <a:ea typeface="Calibri"/>
                <a:cs typeface="Calibri"/>
                <a:sym typeface="Calibri"/>
              </a:rPr>
              <a:t>least privilege</a:t>
            </a:r>
            <a:r>
              <a:rPr b="0" i="0" lang="en" sz="1200">
                <a:solidFill>
                  <a:schemeClr val="dk1"/>
                </a:solidFill>
                <a:latin typeface="Calibri"/>
                <a:ea typeface="Calibri"/>
                <a:cs typeface="Calibri"/>
                <a:sym typeface="Calibri"/>
              </a:rPr>
              <a:t>. Determine what users need to be able to do and then craft policies for them that let the users perform </a:t>
            </a:r>
            <a:r>
              <a:rPr b="0" i="1" lang="en" sz="1200">
                <a:solidFill>
                  <a:schemeClr val="dk1"/>
                </a:solidFill>
                <a:latin typeface="Calibri"/>
                <a:ea typeface="Calibri"/>
                <a:cs typeface="Calibri"/>
                <a:sym typeface="Calibri"/>
              </a:rPr>
              <a:t>only</a:t>
            </a:r>
            <a:r>
              <a:rPr b="0" i="0" lang="en" sz="1200">
                <a:solidFill>
                  <a:schemeClr val="dk1"/>
                </a:solidFill>
                <a:latin typeface="Calibri"/>
                <a:ea typeface="Calibri"/>
                <a:cs typeface="Calibri"/>
                <a:sym typeface="Calibri"/>
              </a:rPr>
              <a:t> those tasks. Start with a minimum set of permissions and grant additional permissions as necessary. Doing so is more secure than starting with permissions that are too broad and then later trying to lock down the permissions granted.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Note that the scope of the IAM service configurations is </a:t>
            </a:r>
            <a:r>
              <a:rPr b="1" lang="en" sz="1200"/>
              <a:t>global</a:t>
            </a:r>
            <a:r>
              <a:rPr lang="en" sz="1200"/>
              <a:t>. The settings are not defined at an AWS Region level. IAM settings apply across all AWS Regions.</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ef8f4b3d13_1_837: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g1ef8f4b3d13_1_837:notes"/>
          <p:cNvSpPr txBox="1"/>
          <p:nvPr>
            <p:ph idx="1" type="body"/>
          </p:nvPr>
        </p:nvSpPr>
        <p:spPr>
          <a:xfrm>
            <a:off x="686360" y="4400262"/>
            <a:ext cx="5485279" cy="4088796"/>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An IAM policy is a formal statement of permissions that will be granted to an entity. Policies can be attached to any IAM entity. Entities include users, groups, roles, or resources. For example, you can attach a policy to AWS resources that will block all requests that do not come from an approved Internet Protocol (IP) address range. Policies specify what actions are allowed, which resources to allow the actions on, and what the effect will be when the user requests access to the resources.</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order in which the policies are evaluated has no effect on the outcome of the evaluation. All policies are evaluated, and the result is always that the request is either allowed or denied. When there is a conflict, the most restrictive policy applies.</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There are two types of IAM policies. </a:t>
            </a:r>
            <a:r>
              <a:rPr b="1" lang="en" sz="1200">
                <a:latin typeface="Calibri"/>
                <a:ea typeface="Calibri"/>
                <a:cs typeface="Calibri"/>
                <a:sym typeface="Calibri"/>
              </a:rPr>
              <a:t>Identity-based policies </a:t>
            </a:r>
            <a:r>
              <a:rPr lang="en" sz="1200">
                <a:latin typeface="Calibri"/>
                <a:ea typeface="Calibri"/>
                <a:cs typeface="Calibri"/>
                <a:sym typeface="Calibri"/>
              </a:rPr>
              <a:t>are permissions policies that you can attach to a principal (or identity) such as an IAM user, role, or group. These policies control what actions that identity can perform, on which resources, and under what conditions. Identity-based policies can be further categorized as:</a:t>
            </a:r>
            <a:endParaRPr sz="1200"/>
          </a:p>
          <a:p>
            <a:pPr indent="-158750" lvl="0" marL="152400" rtl="0" algn="l">
              <a:spcBef>
                <a:spcPts val="0"/>
              </a:spcBef>
              <a:spcAft>
                <a:spcPts val="0"/>
              </a:spcAft>
              <a:buClr>
                <a:schemeClr val="dk1"/>
              </a:buClr>
              <a:buSzPts val="1100"/>
              <a:buFont typeface="Arial"/>
              <a:buChar char="•"/>
            </a:pPr>
            <a:r>
              <a:rPr b="1" lang="en" sz="1200">
                <a:latin typeface="Calibri"/>
                <a:ea typeface="Calibri"/>
                <a:cs typeface="Calibri"/>
                <a:sym typeface="Calibri"/>
              </a:rPr>
              <a:t>Managed policies – </a:t>
            </a:r>
            <a:r>
              <a:rPr lang="en" sz="1200">
                <a:latin typeface="Calibri"/>
                <a:ea typeface="Calibri"/>
                <a:cs typeface="Calibri"/>
                <a:sym typeface="Calibri"/>
              </a:rPr>
              <a:t>Standalone identity-based policies that you can attach to multiple users, groups, and roles in your AWS account</a:t>
            </a:r>
            <a:endParaRPr sz="1200"/>
          </a:p>
          <a:p>
            <a:pPr indent="-158750" lvl="0" marL="152400" rtl="0" algn="l">
              <a:spcBef>
                <a:spcPts val="0"/>
              </a:spcBef>
              <a:spcAft>
                <a:spcPts val="0"/>
              </a:spcAft>
              <a:buClr>
                <a:schemeClr val="dk1"/>
              </a:buClr>
              <a:buSzPts val="1100"/>
              <a:buFont typeface="Arial"/>
              <a:buChar char="•"/>
            </a:pPr>
            <a:r>
              <a:rPr b="1" lang="en" sz="1200">
                <a:latin typeface="Calibri"/>
                <a:ea typeface="Calibri"/>
                <a:cs typeface="Calibri"/>
                <a:sym typeface="Calibri"/>
              </a:rPr>
              <a:t>Inline policies – </a:t>
            </a:r>
            <a:r>
              <a:rPr lang="en" sz="1200">
                <a:latin typeface="Calibri"/>
                <a:ea typeface="Calibri"/>
                <a:cs typeface="Calibri"/>
                <a:sym typeface="Calibri"/>
              </a:rPr>
              <a:t>Policies that you create and manage, and that are embedded directly into a single user group or role.</a:t>
            </a:r>
            <a:endParaRPr sz="1200"/>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Resource-based policies </a:t>
            </a:r>
            <a:r>
              <a:rPr lang="en" sz="1200">
                <a:latin typeface="Calibri"/>
                <a:ea typeface="Calibri"/>
                <a:cs typeface="Calibri"/>
                <a:sym typeface="Calibri"/>
              </a:rPr>
              <a:t>are JSON policy documents that you attach to a resource, such as an S3 bucket. These policies control what actions a specified principal can perform on that resource, and under what conditions.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f8f4b3d13_1_855: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1ef8f4b3d13_1_855: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As mentioned previously, IAM policy documents are written in JSON.</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example IAM policy grants users access only to the following resources:</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rPr>
              <a:t>The DynamoDB table whose name is represented by </a:t>
            </a:r>
            <a:r>
              <a:rPr i="1" lang="en" sz="1200">
                <a:solidFill>
                  <a:schemeClr val="dk1"/>
                </a:solidFill>
              </a:rPr>
              <a:t>table-name</a:t>
            </a:r>
            <a:r>
              <a:rPr lang="en" sz="1200">
                <a:solidFill>
                  <a:schemeClr val="dk1"/>
                </a:solidFill>
              </a:rPr>
              <a:t>.</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rPr>
              <a:t>The AWS account's S3 bucket, whose name is represented by </a:t>
            </a:r>
            <a:r>
              <a:rPr i="1" lang="en" sz="1200">
                <a:solidFill>
                  <a:schemeClr val="dk1"/>
                </a:solidFill>
              </a:rPr>
              <a:t>bucket-name</a:t>
            </a:r>
            <a:r>
              <a:rPr lang="en" sz="1200">
                <a:solidFill>
                  <a:schemeClr val="dk1"/>
                </a:solidFill>
              </a:rPr>
              <a:t> and all the objects that it contains.</a:t>
            </a:r>
            <a:endParaRPr sz="1200"/>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The IAM policy also includes an explicit deny ("Effect":"Deny") element. The </a:t>
            </a:r>
            <a:r>
              <a:rPr b="1" lang="en" sz="1200">
                <a:solidFill>
                  <a:schemeClr val="dk1"/>
                </a:solidFill>
              </a:rPr>
              <a:t>NotResource</a:t>
            </a:r>
            <a:r>
              <a:rPr lang="en" sz="1200">
                <a:solidFill>
                  <a:schemeClr val="dk1"/>
                </a:solidFill>
              </a:rPr>
              <a:t> element helps to ensure that users cannot use any other DynamoDB or S3 actions or resources except the actions and resources that are specified in the policy—even if permissions have been granted in another policy. An explicit deny statement takes precedence over an allow statement.</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ef8f4b3d13_1_87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g1ef8f4b3d13_1_87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b="0" lang="en" sz="1200">
                <a:latin typeface="Calibri"/>
                <a:ea typeface="Calibri"/>
                <a:cs typeface="Calibri"/>
                <a:sym typeface="Calibri"/>
              </a:rPr>
              <a:t>While </a:t>
            </a:r>
            <a:r>
              <a:rPr b="0" i="1" lang="en" sz="1200">
                <a:latin typeface="Calibri"/>
                <a:ea typeface="Calibri"/>
                <a:cs typeface="Calibri"/>
                <a:sym typeface="Calibri"/>
              </a:rPr>
              <a:t>i</a:t>
            </a:r>
            <a:r>
              <a:rPr i="1" lang="en" sz="1200"/>
              <a:t>dentity-based policies </a:t>
            </a:r>
            <a:r>
              <a:rPr lang="en" sz="1200"/>
              <a:t>are attached to a user, group, or role</a:t>
            </a:r>
            <a:r>
              <a:rPr b="0" lang="en" sz="1200">
                <a:latin typeface="Calibri"/>
                <a:ea typeface="Calibri"/>
                <a:cs typeface="Calibri"/>
                <a:sym typeface="Calibri"/>
              </a:rPr>
              <a:t>, </a:t>
            </a:r>
            <a:r>
              <a:rPr b="1" lang="en" sz="1200">
                <a:latin typeface="Calibri"/>
                <a:ea typeface="Calibri"/>
                <a:cs typeface="Calibri"/>
                <a:sym typeface="Calibri"/>
              </a:rPr>
              <a:t>resource-based policies </a:t>
            </a:r>
            <a:r>
              <a:rPr lang="en" sz="1200">
                <a:latin typeface="Calibri"/>
                <a:ea typeface="Calibri"/>
                <a:cs typeface="Calibri"/>
                <a:sym typeface="Calibri"/>
              </a:rPr>
              <a:t>are attached to a resource, such as an S3 bucket. These policies specify who can access the resource and what actions they can perform on it. </a:t>
            </a:r>
            <a:endParaRPr sz="1200"/>
          </a:p>
          <a:p>
            <a:pPr indent="0" lvl="0" marL="0" marR="0" rtl="0" algn="l">
              <a:lnSpc>
                <a:spcPct val="100000"/>
              </a:lnSpc>
              <a:spcBef>
                <a:spcPts val="0"/>
              </a:spcBef>
              <a:spcAft>
                <a:spcPts val="0"/>
              </a:spcAft>
              <a:buClr>
                <a:schemeClr val="dk1"/>
              </a:buClr>
              <a:buSzPts val="1100"/>
              <a:buFont typeface="Calibri"/>
              <a:buNone/>
            </a:pPr>
            <a:r>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lang="en" sz="1200">
                <a:latin typeface="Calibri"/>
                <a:ea typeface="Calibri"/>
                <a:cs typeface="Calibri"/>
                <a:sym typeface="Calibri"/>
              </a:rPr>
              <a:t>Resource-based policies are defined </a:t>
            </a:r>
            <a:r>
              <a:rPr b="1" lang="en" sz="1200">
                <a:latin typeface="Calibri"/>
                <a:ea typeface="Calibri"/>
                <a:cs typeface="Calibri"/>
                <a:sym typeface="Calibri"/>
              </a:rPr>
              <a:t>inline</a:t>
            </a:r>
            <a:r>
              <a:rPr lang="en" sz="1200">
                <a:latin typeface="Calibri"/>
                <a:ea typeface="Calibri"/>
                <a:cs typeface="Calibri"/>
                <a:sym typeface="Calibri"/>
              </a:rPr>
              <a:t> only, which means that you define the policy on the resource itself, instead of creating a separate IAM policy document that you attach. For example, to create an S3 bucket policy (a type of resource-based policy) on an S3 bucket, navigate to the bucket, click the </a:t>
            </a:r>
            <a:r>
              <a:rPr b="1" lang="en" sz="1200">
                <a:latin typeface="Calibri"/>
                <a:ea typeface="Calibri"/>
                <a:cs typeface="Calibri"/>
                <a:sym typeface="Calibri"/>
              </a:rPr>
              <a:t>Permissions</a:t>
            </a:r>
            <a:r>
              <a:rPr lang="en" sz="1200">
                <a:latin typeface="Calibri"/>
                <a:ea typeface="Calibri"/>
                <a:cs typeface="Calibri"/>
                <a:sym typeface="Calibri"/>
              </a:rPr>
              <a:t> tab, click the </a:t>
            </a:r>
            <a:r>
              <a:rPr b="1" lang="en" sz="1200">
                <a:latin typeface="Calibri"/>
                <a:ea typeface="Calibri"/>
                <a:cs typeface="Calibri"/>
                <a:sym typeface="Calibri"/>
              </a:rPr>
              <a:t>Bucket Policy</a:t>
            </a:r>
            <a:r>
              <a:rPr lang="en" sz="1200">
                <a:latin typeface="Calibri"/>
                <a:ea typeface="Calibri"/>
                <a:cs typeface="Calibri"/>
                <a:sym typeface="Calibri"/>
              </a:rPr>
              <a:t> button, and define the JSON-formatted policy document there.</a:t>
            </a:r>
            <a:r>
              <a:rPr b="0" i="0" lang="en" sz="1200">
                <a:solidFill>
                  <a:schemeClr val="dk1"/>
                </a:solidFill>
                <a:latin typeface="Calibri"/>
                <a:ea typeface="Calibri"/>
                <a:cs typeface="Calibri"/>
                <a:sym typeface="Calibri"/>
              </a:rPr>
              <a:t> An Amazon S3 access control list (ACL) is another example of a resource-based policy. </a:t>
            </a:r>
            <a:endParaRPr sz="1200"/>
          </a:p>
          <a:p>
            <a:pPr indent="0" lvl="0" marL="0" marR="0" rtl="0" algn="l">
              <a:lnSpc>
                <a:spcPct val="100000"/>
              </a:lnSpc>
              <a:spcBef>
                <a:spcPts val="0"/>
              </a:spcBef>
              <a:spcAft>
                <a:spcPts val="0"/>
              </a:spcAft>
              <a:buClr>
                <a:schemeClr val="dk1"/>
              </a:buClr>
              <a:buSzPts val="11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200">
                <a:solidFill>
                  <a:schemeClr val="dk1"/>
                </a:solidFill>
                <a:latin typeface="Calibri"/>
                <a:ea typeface="Calibri"/>
                <a:cs typeface="Calibri"/>
                <a:sym typeface="Calibri"/>
              </a:rPr>
              <a:t>The diagram shows two different ways that the user </a:t>
            </a:r>
            <a:r>
              <a:rPr b="0" i="1" lang="en" sz="1200">
                <a:solidFill>
                  <a:schemeClr val="dk1"/>
                </a:solidFill>
                <a:latin typeface="Calibri"/>
                <a:ea typeface="Calibri"/>
                <a:cs typeface="Calibri"/>
                <a:sym typeface="Calibri"/>
              </a:rPr>
              <a:t>MaryMajor</a:t>
            </a:r>
            <a:r>
              <a:rPr b="0" i="0" lang="en" sz="1200">
                <a:solidFill>
                  <a:schemeClr val="dk1"/>
                </a:solidFill>
                <a:latin typeface="Calibri"/>
                <a:ea typeface="Calibri"/>
                <a:cs typeface="Calibri"/>
                <a:sym typeface="Calibri"/>
              </a:rPr>
              <a:t> could be granted access to objects in the S3 bucket that is named </a:t>
            </a:r>
            <a:r>
              <a:rPr b="0" i="1" lang="en" sz="1200">
                <a:solidFill>
                  <a:schemeClr val="dk1"/>
                </a:solidFill>
                <a:latin typeface="Calibri"/>
                <a:ea typeface="Calibri"/>
                <a:cs typeface="Calibri"/>
                <a:sym typeface="Calibri"/>
              </a:rPr>
              <a:t>photos</a:t>
            </a:r>
            <a:r>
              <a:rPr b="0" i="0" lang="en" sz="1200">
                <a:solidFill>
                  <a:schemeClr val="dk1"/>
                </a:solidFill>
                <a:latin typeface="Calibri"/>
                <a:ea typeface="Calibri"/>
                <a:cs typeface="Calibri"/>
                <a:sym typeface="Calibri"/>
              </a:rPr>
              <a:t>. On the left, you see an example of an identity-based policy. An IAM policy that grants access to the S3 bucket is attached to the MaryMajor user. On the right, you see an example of a resource-based policy. The S3 bucket policy for the </a:t>
            </a:r>
            <a:r>
              <a:rPr b="0" i="1" lang="en" sz="1200">
                <a:solidFill>
                  <a:schemeClr val="dk1"/>
                </a:solidFill>
                <a:latin typeface="Calibri"/>
                <a:ea typeface="Calibri"/>
                <a:cs typeface="Calibri"/>
                <a:sym typeface="Calibri"/>
              </a:rPr>
              <a:t>photos</a:t>
            </a:r>
            <a:r>
              <a:rPr b="0" i="0" lang="en" sz="1200">
                <a:solidFill>
                  <a:schemeClr val="dk1"/>
                </a:solidFill>
                <a:latin typeface="Calibri"/>
                <a:ea typeface="Calibri"/>
                <a:cs typeface="Calibri"/>
                <a:sym typeface="Calibri"/>
              </a:rPr>
              <a:t> bucket specifies that the user MaryMajor is allowed to list and read the objects in the bucket. </a:t>
            </a:r>
            <a:endParaRPr sz="1200"/>
          </a:p>
          <a:p>
            <a:pPr indent="0" lvl="0" marL="0" marR="0" rtl="0" algn="l">
              <a:lnSpc>
                <a:spcPct val="100000"/>
              </a:lnSpc>
              <a:spcBef>
                <a:spcPts val="0"/>
              </a:spcBef>
              <a:spcAft>
                <a:spcPts val="0"/>
              </a:spcAft>
              <a:buClr>
                <a:schemeClr val="dk1"/>
              </a:buClr>
              <a:buSzPts val="11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200">
                <a:solidFill>
                  <a:schemeClr val="dk1"/>
                </a:solidFill>
                <a:latin typeface="Calibri"/>
                <a:ea typeface="Calibri"/>
                <a:cs typeface="Calibri"/>
                <a:sym typeface="Calibri"/>
              </a:rPr>
              <a:t>Note that y</a:t>
            </a:r>
            <a:r>
              <a:rPr lang="en" sz="1200"/>
              <a:t>ou could define a deny statement in a bucket policy to restrict access to specific IAM users, even if the users are granted access in a separate identity-based policy. </a:t>
            </a:r>
            <a:r>
              <a:rPr lang="en" sz="1200">
                <a:solidFill>
                  <a:schemeClr val="dk1"/>
                </a:solidFill>
              </a:rPr>
              <a:t>An explicit deny statement will always take precedence over any allow statement.</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f8f4b3d13_1_894: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1ef8f4b3d13_1_894: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IAM policies enable you to fine-tune privileges that are granted to IAM users, groups, and roles.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When IAM determines whether a permission is allowed, IAM first checks for the existence of any applicable </a:t>
            </a:r>
            <a:r>
              <a:rPr b="1" lang="en" sz="1200">
                <a:solidFill>
                  <a:schemeClr val="dk1"/>
                </a:solidFill>
              </a:rPr>
              <a:t>explicit denial policy</a:t>
            </a:r>
            <a:r>
              <a:rPr lang="en" sz="1200">
                <a:solidFill>
                  <a:schemeClr val="dk1"/>
                </a:solidFill>
              </a:rPr>
              <a:t>. If no explicit denial exists, it then checks for any applicable </a:t>
            </a:r>
            <a:r>
              <a:rPr b="1" lang="en" sz="1200">
                <a:solidFill>
                  <a:schemeClr val="dk1"/>
                </a:solidFill>
              </a:rPr>
              <a:t>explicit allow policy</a:t>
            </a:r>
            <a:r>
              <a:rPr lang="en" sz="1200">
                <a:solidFill>
                  <a:schemeClr val="dk1"/>
                </a:solidFill>
              </a:rPr>
              <a:t>. If neither an explicit deny nor an explicit allow policy exists, IAM reverts to the default, which is to deny access. This process is referred to as an </a:t>
            </a:r>
            <a:r>
              <a:rPr b="1" lang="en" sz="1200">
                <a:solidFill>
                  <a:schemeClr val="dk1"/>
                </a:solidFill>
              </a:rPr>
              <a:t>implicit deny</a:t>
            </a:r>
            <a:r>
              <a:rPr lang="en" sz="1200">
                <a:solidFill>
                  <a:schemeClr val="dk1"/>
                </a:solidFill>
              </a:rPr>
              <a:t>. The user will be permitted to take the action only if the requested action is </a:t>
            </a:r>
            <a:r>
              <a:rPr i="1" lang="en" sz="1200">
                <a:solidFill>
                  <a:schemeClr val="dk1"/>
                </a:solidFill>
              </a:rPr>
              <a:t>not </a:t>
            </a:r>
            <a:r>
              <a:rPr lang="en" sz="1200">
                <a:solidFill>
                  <a:schemeClr val="dk1"/>
                </a:solidFill>
              </a:rPr>
              <a:t>explicitly denied and </a:t>
            </a:r>
            <a:r>
              <a:rPr i="1" lang="en" sz="1200">
                <a:solidFill>
                  <a:schemeClr val="dk1"/>
                </a:solidFill>
              </a:rPr>
              <a:t>is</a:t>
            </a:r>
            <a:r>
              <a:rPr lang="en" sz="1200">
                <a:solidFill>
                  <a:schemeClr val="dk1"/>
                </a:solidFill>
              </a:rPr>
              <a:t> explicitly allowed.</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t>It can be difficult to figure out whether access to a resource will be granted to an IAM entity when you develop IAM policies. The IAM Policy Simulator at </a:t>
            </a:r>
            <a:r>
              <a:rPr lang="en" sz="1200" u="sng">
                <a:solidFill>
                  <a:schemeClr val="hlink"/>
                </a:solidFill>
                <a:hlinkClick r:id="rId2"/>
              </a:rPr>
              <a:t>https://docs.aws.amazon.com/IAM/latest/UserGuide/access_policies_testing-policies.html</a:t>
            </a:r>
            <a:r>
              <a:rPr lang="en" sz="1200"/>
              <a:t> is a useful tool for testing and troubleshooting IAM policies.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ef8f4b3d13_1_91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g1ef8f4b3d13_1_91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An </a:t>
            </a:r>
            <a:r>
              <a:rPr b="1" lang="en" sz="1200">
                <a:solidFill>
                  <a:schemeClr val="dk1"/>
                </a:solidFill>
              </a:rPr>
              <a:t>IAM</a:t>
            </a:r>
            <a:r>
              <a:rPr lang="en" sz="1200">
                <a:solidFill>
                  <a:schemeClr val="dk1"/>
                </a:solidFill>
              </a:rPr>
              <a:t> </a:t>
            </a:r>
            <a:r>
              <a:rPr b="1" i="0" lang="en" sz="1200">
                <a:solidFill>
                  <a:schemeClr val="dk1"/>
                </a:solidFill>
              </a:rPr>
              <a:t>group</a:t>
            </a:r>
            <a:r>
              <a:rPr lang="en" sz="1200">
                <a:solidFill>
                  <a:schemeClr val="dk1"/>
                </a:solidFill>
              </a:rPr>
              <a:t> is a collection of IAM users. IAM groups offer a convenient way to specify permissions for a collection of users, which can make it easier to manage the permissions for those users.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example, you could create an IAM group that is called </a:t>
            </a:r>
            <a:r>
              <a:rPr b="0" i="1" lang="en" sz="1200">
                <a:solidFill>
                  <a:schemeClr val="dk1"/>
                </a:solidFill>
              </a:rPr>
              <a:t>Developers</a:t>
            </a:r>
            <a:r>
              <a:rPr i="1" lang="en" sz="1200">
                <a:solidFill>
                  <a:schemeClr val="dk1"/>
                </a:solidFill>
              </a:rPr>
              <a:t> </a:t>
            </a:r>
            <a:r>
              <a:rPr lang="en" sz="1200">
                <a:solidFill>
                  <a:schemeClr val="dk1"/>
                </a:solidFill>
              </a:rPr>
              <a:t>and attach an IAM policy or multiple IAM policies to the Developers group that grant the AWS resource access permissions that developers typically need. Any user that you then add to the Developer group will automatically have the permissions that are assigned to the group. In such a case, you do not need to attach the IAM policy or IAM policies directly to the user. If a new user joins your organization and should be granted developer privileges, you can simply add that user to the Developers group. Similarly, if a person changes jobs in your organization, instead of editing that user's permissions, simply remove the user from the group.</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Important characteristics of IAM groups:</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rPr>
              <a:t>A group can contain many users, and a user can belong to multiple groups.</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rPr>
              <a:t>Groups cannot be nested. A group can contain only users, and a group cannot contain other groups.</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rPr>
              <a:t>There is no default group that automatically includes all users in the AWS account. If you want to have a group with all account users in it, you need to create the group and add each new user to it.</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ef8f4b3d13_1_934: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1ef8f4b3d13_1_934: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An </a:t>
            </a:r>
            <a:r>
              <a:rPr b="1" i="0" lang="en" sz="1200">
                <a:solidFill>
                  <a:schemeClr val="dk1"/>
                </a:solidFill>
                <a:latin typeface="Calibri"/>
                <a:ea typeface="Calibri"/>
                <a:cs typeface="Calibri"/>
                <a:sym typeface="Calibri"/>
              </a:rPr>
              <a:t>IAM role</a:t>
            </a:r>
            <a:r>
              <a:rPr b="0" i="0" lang="en" sz="1200">
                <a:solidFill>
                  <a:schemeClr val="dk1"/>
                </a:solidFill>
                <a:latin typeface="Calibri"/>
                <a:ea typeface="Calibri"/>
                <a:cs typeface="Calibri"/>
                <a:sym typeface="Calibri"/>
              </a:rPr>
              <a:t> is an IAM identity you can create in your account that has specific permissions. An IAM role is </a:t>
            </a:r>
            <a:r>
              <a:rPr b="1" i="0" lang="en" sz="1200">
                <a:solidFill>
                  <a:schemeClr val="dk1"/>
                </a:solidFill>
                <a:latin typeface="Calibri"/>
                <a:ea typeface="Calibri"/>
                <a:cs typeface="Calibri"/>
                <a:sym typeface="Calibri"/>
              </a:rPr>
              <a:t>similar to an IAM user</a:t>
            </a:r>
            <a:r>
              <a:rPr b="0" i="0" lang="en" sz="1200">
                <a:solidFill>
                  <a:schemeClr val="dk1"/>
                </a:solidFill>
                <a:latin typeface="Calibri"/>
                <a:ea typeface="Calibri"/>
                <a:cs typeface="Calibri"/>
                <a:sym typeface="Calibri"/>
              </a:rPr>
              <a:t> because it is also an AWS identity that you can attach permissions policies to, and those permissions determine what the identity can and cannot do in AWS. However, instead of being uniquely associated with one person, a role is intended to be assumable by anyone who needs it. Also, a role does not have standard long-term credentials such as a password or access keys associated with it. Instead, when you assume a role, the role provides you with temporary security credentials for your role session.</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You can</a:t>
            </a:r>
            <a:r>
              <a:rPr b="1" i="0" lang="en" sz="1200">
                <a:solidFill>
                  <a:schemeClr val="dk1"/>
                </a:solidFill>
                <a:latin typeface="Calibri"/>
                <a:ea typeface="Calibri"/>
                <a:cs typeface="Calibri"/>
                <a:sym typeface="Calibri"/>
              </a:rPr>
              <a:t> use roles to delegate access to users, applications, or services</a:t>
            </a:r>
            <a:r>
              <a:rPr b="0" i="0" lang="en" sz="1200">
                <a:solidFill>
                  <a:schemeClr val="dk1"/>
                </a:solidFill>
                <a:latin typeface="Calibri"/>
                <a:ea typeface="Calibri"/>
                <a:cs typeface="Calibri"/>
                <a:sym typeface="Calibri"/>
              </a:rPr>
              <a:t> that do not normally have access to your AWS resources. For example, you might want to grant users in your AWS account access to resources they don't usually have, or grant users in one AWS account access to resources in another account. Or you might want to allow a mobile app to use AWS resources, but you do not want to embed AWS keys within the app (where the keys can be difficult to rotate and where users can potentially extract them and misuse them). Also, sometimes you may want to grant AWS access to users who already have identities that are defined outside of AWS, such as in your corporate directory. Or, you might want to grant access to your account to third parties so that they can perform an audit on your resources.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0" i="0" lang="en" sz="1200">
                <a:solidFill>
                  <a:schemeClr val="dk1"/>
                </a:solidFill>
                <a:latin typeface="Calibri"/>
                <a:ea typeface="Calibri"/>
                <a:cs typeface="Calibri"/>
                <a:sym typeface="Calibri"/>
              </a:rPr>
              <a:t>For all of these example use cases, IAM roles are an essential component to implementing the cloud deployment.</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ef8f4b3d13_1_94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1ef8f4b3d13_1_94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In the diagram, a developer runs an application on an EC2 instance that requires access to the S3 bucket that is named </a:t>
            </a:r>
            <a:r>
              <a:rPr i="1" lang="en" sz="1200"/>
              <a:t>photos</a:t>
            </a:r>
            <a:r>
              <a:rPr b="0" i="0" lang="en" sz="1200">
                <a:solidFill>
                  <a:schemeClr val="dk1"/>
                </a:solidFill>
                <a:latin typeface="Calibri"/>
                <a:ea typeface="Calibri"/>
                <a:cs typeface="Calibri"/>
                <a:sym typeface="Calibri"/>
              </a:rPr>
              <a:t>. An administrator creates the IAM role and attaches the role to the EC2 instance. The role includes a permissions policy that grants read-only access to the specified S3 bucket. It also includes a trust policy that allows the EC2 instance to assume the role and retrieve the temporary credentials. When the application runs on the instance, it can use the role's temporary credentials to access the </a:t>
            </a:r>
            <a:r>
              <a:rPr b="1" i="0" lang="en" sz="1200">
                <a:solidFill>
                  <a:schemeClr val="dk1"/>
                </a:solidFill>
                <a:latin typeface="Calibri"/>
                <a:ea typeface="Calibri"/>
                <a:cs typeface="Calibri"/>
                <a:sym typeface="Calibri"/>
              </a:rPr>
              <a:t>photos</a:t>
            </a:r>
            <a:r>
              <a:rPr b="0" i="0" lang="en" sz="1200">
                <a:solidFill>
                  <a:schemeClr val="dk1"/>
                </a:solidFill>
                <a:latin typeface="Calibri"/>
                <a:ea typeface="Calibri"/>
                <a:cs typeface="Calibri"/>
                <a:sym typeface="Calibri"/>
              </a:rPr>
              <a:t> bucket. The administrator does not need to grant the application developer permission to access the photos bucket, and the developer never needs to share or manage credentials. </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To learn more details about this example, see </a:t>
            </a:r>
            <a:r>
              <a:rPr lang="en" sz="1200"/>
              <a:t>Using an IAM Role to Grant Permissions to Applications Running on Amazon EC2 Instances at </a:t>
            </a:r>
            <a:r>
              <a:rPr lang="en" sz="1200" u="sng">
                <a:solidFill>
                  <a:schemeClr val="hlink"/>
                </a:solidFill>
                <a:hlinkClick r:id="rId2"/>
              </a:rPr>
              <a:t>https://docs.aws.amazon.com/IAM/latest/UserGuide/id_roles_use_switch-role-ec2.html</a:t>
            </a:r>
            <a:r>
              <a:rPr lang="en" sz="1200"/>
              <a:t>.</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ef8f4b3d13_1_97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1ef8f4b3d13_1_970: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lang="en" sz="1200">
                <a:latin typeface="Calibri"/>
                <a:ea typeface="Calibri"/>
                <a:cs typeface="Calibri"/>
                <a:sym typeface="Calibri"/>
              </a:rPr>
              <a:t>Some key takeaways from this section of the module include:</a:t>
            </a:r>
            <a:endParaRPr sz="1200"/>
          </a:p>
          <a:p>
            <a:pPr indent="-158750" lvl="0" marL="152400" rtl="0" algn="l">
              <a:spcBef>
                <a:spcPts val="0"/>
              </a:spcBef>
              <a:spcAft>
                <a:spcPts val="0"/>
              </a:spcAft>
              <a:buClr>
                <a:schemeClr val="dk1"/>
              </a:buClr>
              <a:buSzPts val="1100"/>
              <a:buFont typeface="Arial"/>
              <a:buChar char="•"/>
            </a:pPr>
            <a:r>
              <a:rPr b="1" lang="en" sz="1200"/>
              <a:t>IAM policies </a:t>
            </a:r>
            <a:r>
              <a:rPr lang="en" sz="1200"/>
              <a:t>are constructed with JavaScript Object Notation (JSON) and define permissions.</a:t>
            </a:r>
            <a:endParaRPr sz="1200"/>
          </a:p>
          <a:p>
            <a:pPr indent="-158750" lvl="1" marL="558800" rtl="0" algn="l">
              <a:spcBef>
                <a:spcPts val="0"/>
              </a:spcBef>
              <a:spcAft>
                <a:spcPts val="0"/>
              </a:spcAft>
              <a:buClr>
                <a:schemeClr val="dk1"/>
              </a:buClr>
              <a:buSzPts val="1100"/>
              <a:buFont typeface="Arial"/>
              <a:buChar char="•"/>
            </a:pPr>
            <a:r>
              <a:rPr lang="en" sz="1200"/>
              <a:t>IAM policies can be attached to any </a:t>
            </a:r>
            <a:r>
              <a:rPr b="1" lang="en" sz="1200"/>
              <a:t>IAM entity</a:t>
            </a:r>
            <a:r>
              <a:rPr lang="en" sz="1200"/>
              <a:t>.</a:t>
            </a:r>
            <a:endParaRPr sz="1200"/>
          </a:p>
          <a:p>
            <a:pPr indent="-158750" lvl="1" marL="558800" rtl="0" algn="l">
              <a:spcBef>
                <a:spcPts val="0"/>
              </a:spcBef>
              <a:spcAft>
                <a:spcPts val="0"/>
              </a:spcAft>
              <a:buClr>
                <a:schemeClr val="dk1"/>
              </a:buClr>
              <a:buSzPts val="1100"/>
              <a:buFont typeface="Arial"/>
              <a:buChar char="•"/>
            </a:pPr>
            <a:r>
              <a:rPr lang="en" sz="1200"/>
              <a:t>Entities are IAM users, IAM groups, and IAM roles.</a:t>
            </a:r>
            <a:endParaRPr sz="1200"/>
          </a:p>
          <a:p>
            <a:pPr indent="-158750" lvl="0" marL="152400" rtl="0" algn="l">
              <a:spcBef>
                <a:spcPts val="0"/>
              </a:spcBef>
              <a:spcAft>
                <a:spcPts val="0"/>
              </a:spcAft>
              <a:buClr>
                <a:schemeClr val="dk1"/>
              </a:buClr>
              <a:buSzPts val="1100"/>
              <a:buFont typeface="Arial"/>
              <a:buChar char="•"/>
            </a:pPr>
            <a:r>
              <a:rPr lang="en" sz="1200"/>
              <a:t>An </a:t>
            </a:r>
            <a:r>
              <a:rPr b="1" lang="en" sz="1200"/>
              <a:t>IAM user </a:t>
            </a:r>
            <a:r>
              <a:rPr lang="en" sz="1200"/>
              <a:t>provides a way for a person, application, or service to authenticate to AWS.</a:t>
            </a:r>
            <a:endParaRPr sz="1200"/>
          </a:p>
          <a:p>
            <a:pPr indent="-158750" lvl="0" marL="152400" rtl="0" algn="l">
              <a:spcBef>
                <a:spcPts val="0"/>
              </a:spcBef>
              <a:spcAft>
                <a:spcPts val="0"/>
              </a:spcAft>
              <a:buClr>
                <a:schemeClr val="dk1"/>
              </a:buClr>
              <a:buSzPts val="1100"/>
              <a:buFont typeface="Arial"/>
              <a:buChar char="•"/>
            </a:pPr>
            <a:r>
              <a:rPr lang="en" sz="1200"/>
              <a:t>An </a:t>
            </a:r>
            <a:r>
              <a:rPr b="1" lang="en" sz="1200"/>
              <a:t>IAM group </a:t>
            </a:r>
            <a:r>
              <a:rPr lang="en" sz="1200"/>
              <a:t>is a simple way to attach the same policies to multiple users.</a:t>
            </a:r>
            <a:endParaRPr sz="1200"/>
          </a:p>
          <a:p>
            <a:pPr indent="-158750" lvl="0" marL="152400" rtl="0" algn="l">
              <a:spcBef>
                <a:spcPts val="0"/>
              </a:spcBef>
              <a:spcAft>
                <a:spcPts val="0"/>
              </a:spcAft>
              <a:buClr>
                <a:schemeClr val="dk1"/>
              </a:buClr>
              <a:buSzPts val="1100"/>
              <a:buFont typeface="Arial"/>
              <a:buChar char="•"/>
            </a:pPr>
            <a:r>
              <a:rPr lang="en" sz="1200"/>
              <a:t>An </a:t>
            </a:r>
            <a:r>
              <a:rPr b="1" lang="en" sz="1200"/>
              <a:t>IAM role </a:t>
            </a:r>
            <a:r>
              <a:rPr lang="en" sz="1200"/>
              <a:t>can have permissions policies attached to it, and can be used to delegate temporary access to users or applications.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ef8f4b3d13_1_557: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1ef8f4b3d13_1_557: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Security and compliance are a shared responsibility between AWS and the customer. This shared responsibility model is designed to help relieve the customer’s operational burden. At the same time, to provide the flexibility and customer control that enables the deployment of customer solutions on AWS, the customer remains responsible for some aspects of the overall security. The differentiation of who is responsible for what is commonly referred to as </a:t>
            </a:r>
            <a:r>
              <a:rPr i="1" lang="en" sz="1200"/>
              <a:t>security “of” the cloud</a:t>
            </a:r>
            <a:r>
              <a:rPr lang="en" sz="1200"/>
              <a:t> versus </a:t>
            </a:r>
            <a:r>
              <a:rPr i="1" lang="en" sz="1200"/>
              <a:t>security “in” the cloud</a:t>
            </a:r>
            <a:r>
              <a:rPr lang="en" sz="1200"/>
              <a:t>.</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AWS </a:t>
            </a:r>
            <a:r>
              <a:rPr b="0" lang="en" sz="1200"/>
              <a:t>operates, manages, and controls the components from the software </a:t>
            </a:r>
            <a:r>
              <a:rPr lang="en" sz="1200"/>
              <a:t>virtualization layer down to the physical security of the facilities where AWS services operate.</a:t>
            </a:r>
            <a:r>
              <a:rPr b="1" lang="en" sz="1200"/>
              <a:t> AWS is responsible</a:t>
            </a:r>
            <a:r>
              <a:rPr lang="en" sz="1200"/>
              <a:t> for protecting the infrastructure that runs all the services that are offered in the AWS Cloud. This infrastructure is composed of the hardware, software, networking, and facilities that run the AWS Cloud services.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The customer is responsible</a:t>
            </a:r>
            <a:r>
              <a:rPr lang="en" sz="1200"/>
              <a:t> for the encryption of data at rest and data in transit. The customer should also ensure that the network is configured for security and that security credentials and logins are managed safely. Additionally, the customer is responsible for the configuration of security groups and the configuration of the operating system that run on compute instances that they launch (including updates and security patches). </a:t>
            </a:r>
            <a:endParaRPr sz="1200"/>
          </a:p>
          <a:p>
            <a:pPr indent="0" lvl="0" marL="0" rtl="0" algn="l">
              <a:spcBef>
                <a:spcPts val="0"/>
              </a:spcBef>
              <a:spcAft>
                <a:spcPts val="0"/>
              </a:spcAft>
              <a:buNone/>
            </a:pPr>
            <a:r>
              <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ef8f4b3d13_1_56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ef8f4b3d13_1_563:notes"/>
          <p:cNvSpPr txBox="1"/>
          <p:nvPr>
            <p:ph idx="1" type="body"/>
          </p:nvPr>
        </p:nvSpPr>
        <p:spPr>
          <a:xfrm>
            <a:off x="686360" y="4400261"/>
            <a:ext cx="5485279" cy="4302912"/>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AWS is responsible for security </a:t>
            </a:r>
            <a:r>
              <a:rPr b="1" i="1" lang="en" sz="1200"/>
              <a:t>of</a:t>
            </a:r>
            <a:r>
              <a:rPr i="1" lang="en" sz="1200"/>
              <a:t> </a:t>
            </a:r>
            <a:r>
              <a:rPr lang="en" sz="1200"/>
              <a:t>the cloud. But what does that mean?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Under the AWS shared responsibility model, AWS operates, manages, and controls the components from the bare metal host operating system and hypervisor virtualization layer down to the physical security of the facilities where the services operate. It means that AWS is responsible for protecting the global infrastructure that runs all the services that are offered in the AWS Cloud. The global infrastructure includes AWS Regions, Availability Zones, and edge locations.</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AWS is responsible for the physical infrastructure that hosts your resources, including:</a:t>
            </a:r>
            <a:endParaRPr sz="1200"/>
          </a:p>
          <a:p>
            <a:pPr indent="-158750" lvl="0" marL="152400" rtl="0" algn="l">
              <a:spcBef>
                <a:spcPts val="0"/>
              </a:spcBef>
              <a:spcAft>
                <a:spcPts val="0"/>
              </a:spcAft>
              <a:buClr>
                <a:schemeClr val="dk1"/>
              </a:buClr>
              <a:buSzPts val="1100"/>
              <a:buFont typeface="Arial"/>
              <a:buChar char="•"/>
            </a:pPr>
            <a:r>
              <a:rPr b="1" lang="en" sz="1200"/>
              <a:t>Physical security of data centers </a:t>
            </a:r>
            <a:r>
              <a:rPr lang="en" sz="1200"/>
              <a:t>with controlled, need-based access; located in nondescript facilities, with 24/7 security guards; two-factor authentication; access logging and review; video surveillance; and disk degaussing and destruction.</a:t>
            </a:r>
            <a:endParaRPr sz="1200"/>
          </a:p>
          <a:p>
            <a:pPr indent="-158750" lvl="0" marL="152400" rtl="0" algn="l">
              <a:spcBef>
                <a:spcPts val="0"/>
              </a:spcBef>
              <a:spcAft>
                <a:spcPts val="0"/>
              </a:spcAft>
              <a:buClr>
                <a:schemeClr val="dk1"/>
              </a:buClr>
              <a:buSzPts val="1100"/>
              <a:buFont typeface="Arial"/>
              <a:buChar char="•"/>
            </a:pPr>
            <a:r>
              <a:rPr b="1" lang="en" sz="1200"/>
              <a:t>Hardware infrastructure</a:t>
            </a:r>
            <a:r>
              <a:rPr b="0" lang="en" sz="1200"/>
              <a:t>,</a:t>
            </a:r>
            <a:r>
              <a:rPr b="1" lang="en" sz="1200"/>
              <a:t> </a:t>
            </a:r>
            <a:r>
              <a:rPr lang="en" sz="1200"/>
              <a:t>such as servers, storage devices, and other appliances that AWS relies on.</a:t>
            </a:r>
            <a:endParaRPr sz="1200"/>
          </a:p>
          <a:p>
            <a:pPr indent="-158750" lvl="0" marL="152400" rtl="0" algn="l">
              <a:spcBef>
                <a:spcPts val="0"/>
              </a:spcBef>
              <a:spcAft>
                <a:spcPts val="0"/>
              </a:spcAft>
              <a:buClr>
                <a:schemeClr val="dk1"/>
              </a:buClr>
              <a:buSzPts val="1100"/>
              <a:buFont typeface="Arial"/>
              <a:buChar char="•"/>
            </a:pPr>
            <a:r>
              <a:rPr b="1" lang="en" sz="1200"/>
              <a:t>Software infrastructure</a:t>
            </a:r>
            <a:r>
              <a:rPr b="0" lang="en" sz="1200"/>
              <a:t>,</a:t>
            </a:r>
            <a:r>
              <a:rPr b="1" lang="en" sz="1200"/>
              <a:t> </a:t>
            </a:r>
            <a:r>
              <a:rPr lang="en" sz="1200"/>
              <a:t>which hosts operating systems, service applications, and virtualization software.</a:t>
            </a:r>
            <a:endParaRPr sz="1200"/>
          </a:p>
          <a:p>
            <a:pPr indent="-158750" lvl="0" marL="152400" rtl="0" algn="l">
              <a:spcBef>
                <a:spcPts val="0"/>
              </a:spcBef>
              <a:spcAft>
                <a:spcPts val="0"/>
              </a:spcAft>
              <a:buClr>
                <a:schemeClr val="dk1"/>
              </a:buClr>
              <a:buSzPts val="1100"/>
              <a:buFont typeface="Arial"/>
              <a:buChar char="•"/>
            </a:pPr>
            <a:r>
              <a:rPr b="1" lang="en" sz="1200"/>
              <a:t>Network infrastructure</a:t>
            </a:r>
            <a:r>
              <a:rPr b="0" lang="en" sz="1200"/>
              <a:t>, such as</a:t>
            </a:r>
            <a:r>
              <a:rPr b="1" lang="en" sz="1200"/>
              <a:t> </a:t>
            </a:r>
            <a:r>
              <a:rPr lang="en" sz="1200"/>
              <a:t>routers, switches, load balancers, firewalls, and cabling. AWS also continuously monitors the network at external boundaries, secures access points, and provides redundant infrastructure with intrusion detection.</a:t>
            </a:r>
            <a:br>
              <a:rPr lang="en" sz="1200"/>
            </a:br>
            <a:endParaRPr sz="1200"/>
          </a:p>
          <a:p>
            <a:pPr indent="0" lvl="0" marL="0" rtl="0" algn="l">
              <a:spcBef>
                <a:spcPts val="0"/>
              </a:spcBef>
              <a:spcAft>
                <a:spcPts val="0"/>
              </a:spcAft>
              <a:buNone/>
            </a:pPr>
            <a:r>
              <a:rPr lang="en" sz="1200"/>
              <a:t>Protecting this infrastructure is the top priority for AWS. While you cannot visit AWS data centers or offices to see this protection firsthand, Amazon provides several reports from third-party auditors who have verified our compliance with a variety of computer security standards and regulations.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f8f4b3d13_1_58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1ef8f4b3d13_1_58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lang="en" sz="1200">
                <a:solidFill>
                  <a:schemeClr val="dk1"/>
                </a:solidFill>
                <a:latin typeface="Calibri"/>
                <a:ea typeface="Calibri"/>
                <a:cs typeface="Calibri"/>
                <a:sym typeface="Calibri"/>
              </a:rPr>
              <a:t>While the cloud infrastructure is secured and maintained by AWS, customers are responsible for security of everything they put </a:t>
            </a:r>
            <a:r>
              <a:rPr b="1" i="1" lang="en" sz="1200">
                <a:solidFill>
                  <a:schemeClr val="dk1"/>
                </a:solidFill>
                <a:latin typeface="Calibri"/>
                <a:ea typeface="Calibri"/>
                <a:cs typeface="Calibri"/>
                <a:sym typeface="Calibri"/>
              </a:rPr>
              <a:t>in</a:t>
            </a:r>
            <a:r>
              <a:rPr lang="en" sz="1200">
                <a:solidFill>
                  <a:schemeClr val="dk1"/>
                </a:solidFill>
                <a:latin typeface="Calibri"/>
                <a:ea typeface="Calibri"/>
                <a:cs typeface="Calibri"/>
                <a:sym typeface="Calibri"/>
              </a:rPr>
              <a:t> the cloud. </a:t>
            </a:r>
            <a:endParaRPr sz="1200"/>
          </a:p>
          <a:p>
            <a:pPr indent="0" lvl="0" marL="0" marR="0" rtl="0" algn="l">
              <a:lnSpc>
                <a:spcPct val="100000"/>
              </a:lnSpc>
              <a:spcBef>
                <a:spcPts val="500"/>
              </a:spcBef>
              <a:spcAft>
                <a:spcPts val="0"/>
              </a:spcAft>
              <a:buClr>
                <a:schemeClr val="dk1"/>
              </a:buClr>
              <a:buSzPts val="1100"/>
              <a:buFont typeface="Calibri"/>
              <a:buNone/>
            </a:pPr>
            <a:r>
              <a:rPr lang="en" sz="1200">
                <a:solidFill>
                  <a:schemeClr val="dk1"/>
                </a:solidFill>
              </a:rPr>
              <a:t>The </a:t>
            </a:r>
            <a:r>
              <a:rPr b="1" lang="en" sz="1200">
                <a:solidFill>
                  <a:schemeClr val="dk1"/>
                </a:solidFill>
              </a:rPr>
              <a:t>customer is responsible</a:t>
            </a:r>
            <a:r>
              <a:rPr lang="en" sz="1200">
                <a:solidFill>
                  <a:schemeClr val="dk1"/>
                </a:solidFill>
              </a:rPr>
              <a:t> for what is implemented by using AWS services and for the applications that are connected to AWS. The security steps that you must take depend on the services that you use and the complexity of your system.</a:t>
            </a:r>
            <a:endParaRPr sz="1200"/>
          </a:p>
          <a:p>
            <a:pPr indent="0" lvl="0" marL="0" rtl="0" algn="l">
              <a:spcBef>
                <a:spcPts val="500"/>
              </a:spcBef>
              <a:spcAft>
                <a:spcPts val="0"/>
              </a:spcAft>
              <a:buNone/>
            </a:pPr>
            <a:r>
              <a:rPr lang="en" sz="1200"/>
              <a:t>Customer responsibilities include selecting and securing any instance operating systems, securing the applications that are launched on AWS resources, security group configurations, firewall configurations, network configurations, and secure account management. </a:t>
            </a:r>
            <a:endParaRPr sz="1200"/>
          </a:p>
          <a:p>
            <a:pPr indent="0" lvl="0" marL="0" rtl="0" algn="l">
              <a:spcBef>
                <a:spcPts val="500"/>
              </a:spcBef>
              <a:spcAft>
                <a:spcPts val="0"/>
              </a:spcAft>
              <a:buNone/>
            </a:pPr>
            <a:r>
              <a:rPr lang="en" sz="1200">
                <a:solidFill>
                  <a:schemeClr val="dk1"/>
                </a:solidFill>
                <a:latin typeface="Calibri"/>
                <a:ea typeface="Calibri"/>
                <a:cs typeface="Calibri"/>
                <a:sym typeface="Calibri"/>
              </a:rPr>
              <a:t>When customers use AWS services, they maintain complete control over their content. Customers are responsible for managing critical content security requirements, including: </a:t>
            </a:r>
            <a:endParaRPr sz="1200"/>
          </a:p>
          <a:p>
            <a:pPr indent="-158750" lvl="0" marL="152400" rtl="0" algn="l">
              <a:spcBef>
                <a:spcPts val="50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What content they choose to store on AWS</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Which AWS services are used with the content</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In what country that content is stored</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The format and structure of that content and whether it is masked, anonymized, or encrypted</a:t>
            </a:r>
            <a:endParaRPr sz="1200"/>
          </a:p>
          <a:p>
            <a:pPr indent="-158750" lvl="0" marL="152400" rtl="0" algn="l">
              <a:spcBef>
                <a:spcPts val="0"/>
              </a:spcBef>
              <a:spcAft>
                <a:spcPts val="0"/>
              </a:spcAft>
              <a:buClr>
                <a:schemeClr val="dk1"/>
              </a:buClr>
              <a:buSzPts val="1100"/>
              <a:buFont typeface="Arial"/>
              <a:buChar char="•"/>
            </a:pPr>
            <a:r>
              <a:rPr lang="en" sz="1200">
                <a:solidFill>
                  <a:schemeClr val="dk1"/>
                </a:solidFill>
                <a:latin typeface="Calibri"/>
                <a:ea typeface="Calibri"/>
                <a:cs typeface="Calibri"/>
                <a:sym typeface="Calibri"/>
              </a:rPr>
              <a:t>Who has access to that content and how those access rights are granted, managed, and revoked</a:t>
            </a:r>
            <a:endParaRPr sz="1200"/>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Customers retain control of what security they choose to implement to protect their own data, environment, applications, IAM configurations, and operating systems.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f8f4b3d13_1_60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1ef8f4b3d13_1_601:notes"/>
          <p:cNvSpPr txBox="1"/>
          <p:nvPr>
            <p:ph idx="1" type="body"/>
          </p:nvPr>
        </p:nvSpPr>
        <p:spPr>
          <a:xfrm>
            <a:off x="686360" y="4400262"/>
            <a:ext cx="5485279" cy="4252532"/>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Infrastructure as a service (IaaS) </a:t>
            </a:r>
            <a:r>
              <a:rPr lang="en" sz="1200"/>
              <a:t>refers to services that provide basic building blocks for cloud </a:t>
            </a:r>
            <a:r>
              <a:rPr b="0" lang="en" sz="1200"/>
              <a:t>IT</a:t>
            </a:r>
            <a:r>
              <a:rPr lang="en" sz="1200"/>
              <a:t>, typically including access to configure networking, computers (virtual or on dedicated hardware), and data storage space. Cloud services that can be characterized as IaaS </a:t>
            </a:r>
            <a:r>
              <a:rPr b="1" lang="en" sz="1200"/>
              <a:t>provide the customer with the highest level of flexibility and management control</a:t>
            </a:r>
            <a:r>
              <a:rPr lang="en" sz="1200"/>
              <a:t> over IT resources. IaaS services are most similar to existing on-premises computing resources that many IT departments are familiar with today.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AWS services—such as </a:t>
            </a:r>
            <a:r>
              <a:rPr b="1" lang="en" sz="1200"/>
              <a:t>Amazon EC2</a:t>
            </a:r>
            <a:r>
              <a:rPr b="0" lang="en" sz="1200"/>
              <a:t>—</a:t>
            </a:r>
            <a:r>
              <a:rPr lang="en" sz="1200"/>
              <a:t>can be categorized as </a:t>
            </a:r>
            <a:r>
              <a:rPr b="1" lang="en" sz="1200"/>
              <a:t>IaaS </a:t>
            </a:r>
            <a:r>
              <a:rPr lang="en" sz="1200"/>
              <a:t>and thus </a:t>
            </a:r>
            <a:r>
              <a:rPr b="1" lang="en" sz="1200"/>
              <a:t>require the customer to perform all necessary security configuration and management tasks</a:t>
            </a:r>
            <a:r>
              <a:rPr lang="en" sz="1200"/>
              <a:t>. Customers who deploy EC2 instances are responsible for managing the guest operating system (including updates and security patches), any application software that is installed on the instances, and the configuration of the security groups that were provided by AWS.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i="0" lang="en" sz="1200">
                <a:solidFill>
                  <a:schemeClr val="dk1"/>
                </a:solidFill>
              </a:rPr>
              <a:t>Platform as a service (PaaS) </a:t>
            </a:r>
            <a:r>
              <a:rPr lang="en" sz="1200"/>
              <a:t>refers to services that </a:t>
            </a:r>
            <a:r>
              <a:rPr b="0" i="0" lang="en" sz="1200">
                <a:solidFill>
                  <a:schemeClr val="dk1"/>
                </a:solidFill>
              </a:rPr>
              <a:t>remove the need for the customer to manage the underlying infrastructure (hardware, operating systems, etc.). PaaS services enable the customer to focus entirely on deploying and managing applications. Customers don’t need to worry about resource procurement, capacity planning, software maintenance, or patching.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AWS services such as </a:t>
            </a:r>
            <a:r>
              <a:rPr b="1" lang="en" sz="1200"/>
              <a:t>AWS Lambda </a:t>
            </a:r>
            <a:r>
              <a:rPr lang="en" sz="1200"/>
              <a:t>and </a:t>
            </a:r>
            <a:r>
              <a:rPr b="1" lang="en" sz="1200"/>
              <a:t>Amazon RDS </a:t>
            </a:r>
            <a:r>
              <a:rPr lang="en" sz="1200"/>
              <a:t>can be categorized as </a:t>
            </a:r>
            <a:r>
              <a:rPr b="1" lang="en" sz="1200"/>
              <a:t>PaaS</a:t>
            </a:r>
            <a:r>
              <a:rPr b="0" lang="en" sz="1200"/>
              <a:t> because </a:t>
            </a:r>
            <a:r>
              <a:rPr b="1" lang="en" sz="1200"/>
              <a:t>AWS operates the infrastructure layer, the operating system, and platforms</a:t>
            </a:r>
            <a:r>
              <a:rPr b="0" lang="en" sz="1200"/>
              <a:t>. C</a:t>
            </a:r>
            <a:r>
              <a:rPr lang="en" sz="1200"/>
              <a:t>ustomers only need to access the endpoints to store and retrieve data. With PaaS services, customers are responsible for managing their data, classifying their assets, and applying the appropriate permissions. However, these service act more like managed services, with AWS handling a larger portion of the security requirements. For these services, AWS handles basic security tasks—such as operating system and database patching, firewall configuration, and disaster recovery.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f8f4b3d13_1_62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1ef8f4b3d13_1_623:notes"/>
          <p:cNvSpPr txBox="1"/>
          <p:nvPr>
            <p:ph idx="1" type="body"/>
          </p:nvPr>
        </p:nvSpPr>
        <p:spPr>
          <a:xfrm>
            <a:off x="686360" y="4400262"/>
            <a:ext cx="5485279" cy="3962845"/>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chemeClr val="dk1"/>
              </a:buClr>
              <a:buSzPts val="1100"/>
              <a:buFont typeface="Calibri"/>
              <a:buNone/>
            </a:pPr>
            <a:r>
              <a:rPr b="1" lang="en" sz="1200"/>
              <a:t>Software as a service (SaaS) </a:t>
            </a:r>
            <a:r>
              <a:rPr lang="en" sz="1200"/>
              <a:t>refers to services that provide centrally hosted software that is typically accessible via a web browser, mobile app, or application programming interface (API). The licensing model for SaaS offerings is typically subscription or pay as you go. With SaaS offerings, customers do not need to manage the infrastructure that supports the service. Some AWS services—such as </a:t>
            </a:r>
            <a:r>
              <a:rPr b="1" lang="en" sz="1200"/>
              <a:t>AWS Trusted Advisor, AWS Shield, </a:t>
            </a:r>
            <a:r>
              <a:rPr b="0" lang="en" sz="1200"/>
              <a:t>and</a:t>
            </a:r>
            <a:r>
              <a:rPr b="1" lang="en" sz="1200"/>
              <a:t> Amazon Chime</a:t>
            </a:r>
            <a:r>
              <a:rPr b="0" lang="en" sz="1200"/>
              <a:t>—</a:t>
            </a:r>
            <a:r>
              <a:rPr lang="en" sz="1200"/>
              <a:t>could be categorized as </a:t>
            </a:r>
            <a:r>
              <a:rPr b="0" lang="en" sz="1200"/>
              <a:t>SaaS offerings, given their characteristics.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i="0" lang="en" sz="1200">
                <a:solidFill>
                  <a:schemeClr val="dk1"/>
                </a:solidFill>
                <a:latin typeface="Calibri"/>
                <a:ea typeface="Calibri"/>
                <a:cs typeface="Calibri"/>
                <a:sym typeface="Calibri"/>
              </a:rPr>
              <a:t>AWS Trusted Advisor </a:t>
            </a:r>
            <a:r>
              <a:rPr b="0" i="0" lang="en" sz="1200">
                <a:solidFill>
                  <a:schemeClr val="dk1"/>
                </a:solidFill>
                <a:latin typeface="Calibri"/>
                <a:ea typeface="Calibri"/>
                <a:cs typeface="Calibri"/>
                <a:sym typeface="Calibri"/>
              </a:rPr>
              <a:t>is an online tool that analyzes your AWS environment and provides </a:t>
            </a:r>
            <a:r>
              <a:rPr lang="en" sz="1200"/>
              <a:t>real-time guidance and recommendations to help you provision your resources by following AWS best practices. </a:t>
            </a:r>
            <a:r>
              <a:rPr b="0" i="0" lang="en" sz="1200">
                <a:solidFill>
                  <a:schemeClr val="dk1"/>
                </a:solidFill>
                <a:latin typeface="Calibri"/>
                <a:ea typeface="Calibri"/>
                <a:cs typeface="Calibri"/>
                <a:sym typeface="Calibri"/>
              </a:rPr>
              <a:t>The Trusted Advisor service is offered as part of your AWS Support plan. Some of the Trusted Advisor features are free to all accounts, but Business Support and Enterprise Support customers have access to the full set of Trusted Advisor checks and recommendations.</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AWS Shield </a:t>
            </a:r>
            <a:r>
              <a:rPr b="0" i="0" lang="en" sz="1200">
                <a:solidFill>
                  <a:schemeClr val="dk1"/>
                </a:solidFill>
                <a:latin typeface="Calibri"/>
                <a:ea typeface="Calibri"/>
                <a:cs typeface="Calibri"/>
                <a:sym typeface="Calibri"/>
              </a:rPr>
              <a:t>is a managed distributed denial of service (DDoS) protection service that safeguards applications running on AWS. It provides always-on detection and automatic inline mitigations that minimize application downtime and latency, so there is no need to engage AWS Support to benefit from DDoS protection. AWS Shield Advanced is available to all customers. However, to contact the DDoS Response Team, customers must have either Enterprise Support or Business Support from AWS Support.</a:t>
            </a:r>
            <a:endParaRPr sz="1200"/>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Amazon Chime </a:t>
            </a:r>
            <a:r>
              <a:rPr b="0" i="0" lang="en" sz="1200">
                <a:solidFill>
                  <a:schemeClr val="dk1"/>
                </a:solidFill>
                <a:latin typeface="Calibri"/>
                <a:ea typeface="Calibri"/>
                <a:cs typeface="Calibri"/>
                <a:sym typeface="Calibri"/>
              </a:rPr>
              <a:t>is a communications service that enables you to meet, chat, and place business calls inside and outside your organization, all using a single application. It is a pay-as-you-go communications service with no upfront fees, commitments, or long-term contracts.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ef8f4b3d13_1_636:notes"/>
          <p:cNvSpPr/>
          <p:nvPr>
            <p:ph idx="2" type="sldImg"/>
          </p:nvPr>
        </p:nvSpPr>
        <p:spPr>
          <a:xfrm>
            <a:off x="767603" y="1143000"/>
            <a:ext cx="5322794" cy="308408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1ef8f4b3d13_1_63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 this educator-led activity, you will be presented with two scenarios. For each scenario, you will be asked several questions about whose responsibility it is (AWS or the customer) to ensure security of the item in question. The educator will lead the class in a discussion of each question and reveal the correct answers one at a time.</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ef8f4b3d13_1_643:notes"/>
          <p:cNvSpPr/>
          <p:nvPr>
            <p:ph idx="2" type="sldImg"/>
          </p:nvPr>
        </p:nvSpPr>
        <p:spPr>
          <a:xfrm>
            <a:off x="767603" y="1143000"/>
            <a:ext cx="5322794" cy="308408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1ef8f4b3d13_1_643:notes"/>
          <p:cNvSpPr txBox="1"/>
          <p:nvPr>
            <p:ph idx="1" type="body"/>
          </p:nvPr>
        </p:nvSpPr>
        <p:spPr>
          <a:xfrm>
            <a:off x="686360" y="4400261"/>
            <a:ext cx="5485279" cy="4340697"/>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chemeClr val="dk1"/>
                </a:solidFill>
              </a:rPr>
              <a:t>Consider the case where a customer uses the AWS services and resources that are shown here. Who is responsible for maintaining security? AWS or the customer?</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5" name="Shape 55"/>
        <p:cNvGrpSpPr/>
        <p:nvPr/>
      </p:nvGrpSpPr>
      <p:grpSpPr>
        <a:xfrm>
          <a:off x="0" y="0"/>
          <a:ext cx="0" cy="0"/>
          <a:chOff x="0" y="0"/>
          <a:chExt cx="0" cy="0"/>
        </a:xfrm>
      </p:grpSpPr>
      <p:grpSp>
        <p:nvGrpSpPr>
          <p:cNvPr id="56" name="Google Shape;56;p14"/>
          <p:cNvGrpSpPr/>
          <p:nvPr/>
        </p:nvGrpSpPr>
        <p:grpSpPr>
          <a:xfrm>
            <a:off x="0" y="-1"/>
            <a:ext cx="9144000" cy="5143501"/>
            <a:chOff x="0" y="-1"/>
            <a:chExt cx="12192000" cy="6858001"/>
          </a:xfrm>
        </p:grpSpPr>
        <p:sp>
          <p:nvSpPr>
            <p:cNvPr id="57" name="Google Shape;57;p14"/>
            <p:cNvSpPr/>
            <p:nvPr/>
          </p:nvSpPr>
          <p:spPr>
            <a:xfrm>
              <a:off x="0" y="0"/>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8096250" y="-1"/>
              <a:ext cx="4095750" cy="22955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 name="Google Shape;60;p14"/>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61" name="Google Shape;61;p1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lt2"/>
                  </a:solidFill>
                  <a:latin typeface="Arial"/>
                  <a:ea typeface="Arial"/>
                  <a:cs typeface="Arial"/>
                  <a:sym typeface="Arial"/>
                </a:rPr>
                <a:t>© 2022, Amazon Web Services, Inc. or its affiliates. All rights reserved.</a:t>
              </a:r>
              <a:endParaRPr sz="1100"/>
            </a:p>
          </p:txBody>
        </p:sp>
      </p:grpSp>
      <p:sp>
        <p:nvSpPr>
          <p:cNvPr id="62" name="Google Shape;62;p14"/>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lt2"/>
              </a:buClr>
              <a:buSzPts val="2400"/>
              <a:buNone/>
              <a:defRPr sz="24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2"/>
              </a:buClr>
              <a:buSzPts val="2100"/>
              <a:buChar char="•"/>
              <a:defRPr/>
            </a:lvl1pPr>
            <a:lvl2pPr indent="-342900" lvl="1" marL="914400" algn="l">
              <a:lnSpc>
                <a:spcPct val="100000"/>
              </a:lnSpc>
              <a:spcBef>
                <a:spcPts val="500"/>
              </a:spcBef>
              <a:spcAft>
                <a:spcPts val="0"/>
              </a:spcAft>
              <a:buClr>
                <a:schemeClr val="dk2"/>
              </a:buClr>
              <a:buSzPts val="1800"/>
              <a:buChar char="•"/>
              <a:defRPr/>
            </a:lvl2pPr>
            <a:lvl3pPr indent="-323850" lvl="2" marL="1371600" algn="l">
              <a:lnSpc>
                <a:spcPct val="100000"/>
              </a:lnSpc>
              <a:spcBef>
                <a:spcPts val="500"/>
              </a:spcBef>
              <a:spcAft>
                <a:spcPts val="0"/>
              </a:spcAft>
              <a:buClr>
                <a:schemeClr val="dk2"/>
              </a:buClr>
              <a:buSzPts val="15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68" name="Google Shape;68;p1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69" name="Google Shape;69;p1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grpSp>
        <p:nvGrpSpPr>
          <p:cNvPr id="73" name="Google Shape;73;p16"/>
          <p:cNvGrpSpPr/>
          <p:nvPr/>
        </p:nvGrpSpPr>
        <p:grpSpPr>
          <a:xfrm>
            <a:off x="492494" y="-1"/>
            <a:ext cx="8651507" cy="5143501"/>
            <a:chOff x="656659" y="-1"/>
            <a:chExt cx="11535342" cy="6858001"/>
          </a:xfrm>
        </p:grpSpPr>
        <p:sp>
          <p:nvSpPr>
            <p:cNvPr id="74" name="Google Shape;74;p16"/>
            <p:cNvSpPr/>
            <p:nvPr/>
          </p:nvSpPr>
          <p:spPr>
            <a:xfrm>
              <a:off x="672321" y="5917721"/>
              <a:ext cx="4282108" cy="94027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6"/>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 name="Google Shape;76;p16"/>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7" name="Google Shape;77;p16"/>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78" name="Google Shape;78;p16"/>
            <p:cNvSpPr/>
            <p:nvPr/>
          </p:nvSpPr>
          <p:spPr>
            <a:xfrm>
              <a:off x="7622849"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 name="Google Shape;79;p16"/>
            <p:cNvSpPr txBox="1"/>
            <p:nvPr/>
          </p:nvSpPr>
          <p:spPr>
            <a:xfrm>
              <a:off x="7538162"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80" name="Shape 80"/>
        <p:cNvGrpSpPr/>
        <p:nvPr/>
      </p:nvGrpSpPr>
      <p:grpSpPr>
        <a:xfrm>
          <a:off x="0" y="0"/>
          <a:ext cx="0" cy="0"/>
          <a:chOff x="0" y="0"/>
          <a:chExt cx="0" cy="0"/>
        </a:xfrm>
      </p:grpSpPr>
      <p:grpSp>
        <p:nvGrpSpPr>
          <p:cNvPr id="81" name="Google Shape;81;p17"/>
          <p:cNvGrpSpPr/>
          <p:nvPr/>
        </p:nvGrpSpPr>
        <p:grpSpPr>
          <a:xfrm>
            <a:off x="0" y="1"/>
            <a:ext cx="8009259" cy="5143500"/>
            <a:chOff x="0" y="1"/>
            <a:chExt cx="10679012" cy="6858000"/>
          </a:xfrm>
        </p:grpSpPr>
        <p:sp>
          <p:nvSpPr>
            <p:cNvPr id="82" name="Google Shape;82;p17"/>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83" name="Google Shape;83;p17"/>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84" name="Google Shape;84;p17"/>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85" name="Google Shape;85;p1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7"/>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7"/>
          <p:cNvSpPr txBox="1"/>
          <p:nvPr>
            <p:ph idx="1" type="body"/>
          </p:nvPr>
        </p:nvSpPr>
        <p:spPr>
          <a:xfrm>
            <a:off x="182761" y="1693068"/>
            <a:ext cx="2970610" cy="313299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88" name="Google Shape;88;p17"/>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89" name="Shape 89"/>
        <p:cNvGrpSpPr/>
        <p:nvPr/>
      </p:nvGrpSpPr>
      <p:grpSpPr>
        <a:xfrm>
          <a:off x="0" y="0"/>
          <a:ext cx="0" cy="0"/>
          <a:chOff x="0" y="0"/>
          <a:chExt cx="0" cy="0"/>
        </a:xfrm>
      </p:grpSpPr>
      <p:sp>
        <p:nvSpPr>
          <p:cNvPr id="90" name="Google Shape;90;p1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91" name="Google Shape;91;p1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93" name="Shape 93"/>
        <p:cNvGrpSpPr/>
        <p:nvPr/>
      </p:nvGrpSpPr>
      <p:grpSpPr>
        <a:xfrm>
          <a:off x="0" y="0"/>
          <a:ext cx="0" cy="0"/>
          <a:chOff x="0" y="0"/>
          <a:chExt cx="0" cy="0"/>
        </a:xfrm>
      </p:grpSpPr>
      <p:grpSp>
        <p:nvGrpSpPr>
          <p:cNvPr id="94" name="Google Shape;94;p19"/>
          <p:cNvGrpSpPr/>
          <p:nvPr/>
        </p:nvGrpSpPr>
        <p:grpSpPr>
          <a:xfrm>
            <a:off x="0" y="0"/>
            <a:ext cx="9144000" cy="5143500"/>
            <a:chOff x="0" y="0"/>
            <a:chExt cx="12192000" cy="6858000"/>
          </a:xfrm>
        </p:grpSpPr>
        <p:sp>
          <p:nvSpPr>
            <p:cNvPr id="95" name="Google Shape;95;p19"/>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6" name="Google Shape;96;p19"/>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97" name="Google Shape;97;p19"/>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98" name="Google Shape;98;p19"/>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99" name="Google Shape;99;p1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19"/>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02" name="Shape 102"/>
        <p:cNvGrpSpPr/>
        <p:nvPr/>
      </p:nvGrpSpPr>
      <p:grpSpPr>
        <a:xfrm>
          <a:off x="0" y="0"/>
          <a:ext cx="0" cy="0"/>
          <a:chOff x="0" y="0"/>
          <a:chExt cx="0" cy="0"/>
        </a:xfrm>
      </p:grpSpPr>
      <p:grpSp>
        <p:nvGrpSpPr>
          <p:cNvPr id="103" name="Google Shape;103;p20"/>
          <p:cNvGrpSpPr/>
          <p:nvPr/>
        </p:nvGrpSpPr>
        <p:grpSpPr>
          <a:xfrm>
            <a:off x="0" y="0"/>
            <a:ext cx="9144000" cy="5143500"/>
            <a:chOff x="0" y="0"/>
            <a:chExt cx="12192000" cy="6858000"/>
          </a:xfrm>
        </p:grpSpPr>
        <p:sp>
          <p:nvSpPr>
            <p:cNvPr id="104" name="Google Shape;104;p20"/>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5" name="Google Shape;105;p20"/>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06" name="Google Shape;106;p20"/>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07" name="Google Shape;107;p20"/>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08" name="Google Shape;108;p2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0"/>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0"/>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11" name="Google Shape;111;p20"/>
          <p:cNvSpPr txBox="1"/>
          <p:nvPr>
            <p:ph idx="2" type="subTitle"/>
          </p:nvPr>
        </p:nvSpPr>
        <p:spPr>
          <a:xfrm>
            <a:off x="0" y="1585913"/>
            <a:ext cx="9144000" cy="300038"/>
          </a:xfrm>
          <a:prstGeom prst="rect">
            <a:avLst/>
          </a:prstGeom>
          <a:solidFill>
            <a:schemeClr val="accent2"/>
          </a:solidFill>
          <a:ln>
            <a:noFill/>
          </a:ln>
        </p:spPr>
        <p:txBody>
          <a:bodyPr anchorCtr="0" anchor="t" bIns="34275" lIns="171450"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112" name="Google Shape;112;p20"/>
          <p:cNvSpPr txBox="1"/>
          <p:nvPr>
            <p:ph idx="3" type="body"/>
          </p:nvPr>
        </p:nvSpPr>
        <p:spPr>
          <a:xfrm>
            <a:off x="680963" y="1820439"/>
            <a:ext cx="8434492" cy="3005862"/>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13" name="Shape 113"/>
        <p:cNvGrpSpPr/>
        <p:nvPr/>
      </p:nvGrpSpPr>
      <p:grpSpPr>
        <a:xfrm>
          <a:off x="0" y="0"/>
          <a:ext cx="0" cy="0"/>
          <a:chOff x="0" y="0"/>
          <a:chExt cx="0" cy="0"/>
        </a:xfrm>
      </p:grpSpPr>
      <p:grpSp>
        <p:nvGrpSpPr>
          <p:cNvPr id="114" name="Google Shape;114;p21"/>
          <p:cNvGrpSpPr/>
          <p:nvPr/>
        </p:nvGrpSpPr>
        <p:grpSpPr>
          <a:xfrm>
            <a:off x="0" y="0"/>
            <a:ext cx="9144000" cy="5143500"/>
            <a:chOff x="0" y="0"/>
            <a:chExt cx="12192000" cy="6858000"/>
          </a:xfrm>
        </p:grpSpPr>
        <p:sp>
          <p:nvSpPr>
            <p:cNvPr id="115" name="Google Shape;115;p21"/>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6" name="Google Shape;116;p21"/>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 name="Google Shape;117;p21"/>
            <p:cNvSpPr/>
            <p:nvPr/>
          </p:nvSpPr>
          <p:spPr>
            <a:xfrm>
              <a:off x="2552700" y="942975"/>
              <a:ext cx="9639300" cy="59150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8" name="Google Shape;118;p21"/>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19" name="Google Shape;119;p21"/>
            <p:cNvSpPr txBox="1"/>
            <p:nvPr/>
          </p:nvSpPr>
          <p:spPr>
            <a:xfrm>
              <a:off x="506804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20" name="Google Shape;120;p2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1"/>
          <p:cNvSpPr txBox="1"/>
          <p:nvPr>
            <p:ph type="title"/>
          </p:nvPr>
        </p:nvSpPr>
        <p:spPr>
          <a:xfrm>
            <a:off x="1997896" y="851297"/>
            <a:ext cx="7005797" cy="303736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1"/>
          <p:cNvSpPr txBox="1"/>
          <p:nvPr>
            <p:ph idx="1" type="body"/>
          </p:nvPr>
        </p:nvSpPr>
        <p:spPr>
          <a:xfrm>
            <a:off x="1913382" y="3909060"/>
            <a:ext cx="7228332" cy="300082"/>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2pPr>
            <a:lvl3pPr indent="-228600" lvl="2" marL="13716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3pPr>
            <a:lvl4pPr indent="-228600" lvl="3" marL="18288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4pPr>
            <a:lvl5pPr indent="-228600" lvl="4" marL="22860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123" name="Shape 123"/>
        <p:cNvGrpSpPr/>
        <p:nvPr/>
      </p:nvGrpSpPr>
      <p:grpSpPr>
        <a:xfrm>
          <a:off x="0" y="0"/>
          <a:ext cx="0" cy="0"/>
          <a:chOff x="0" y="0"/>
          <a:chExt cx="0" cy="0"/>
        </a:xfrm>
      </p:grpSpPr>
      <p:grpSp>
        <p:nvGrpSpPr>
          <p:cNvPr id="124" name="Google Shape;124;p22"/>
          <p:cNvGrpSpPr/>
          <p:nvPr/>
        </p:nvGrpSpPr>
        <p:grpSpPr>
          <a:xfrm>
            <a:off x="1" y="1"/>
            <a:ext cx="9003694" cy="5143500"/>
            <a:chOff x="1" y="1"/>
            <a:chExt cx="12004925" cy="6858000"/>
          </a:xfrm>
        </p:grpSpPr>
        <p:sp>
          <p:nvSpPr>
            <p:cNvPr id="125" name="Google Shape;125;p22"/>
            <p:cNvSpPr/>
            <p:nvPr/>
          </p:nvSpPr>
          <p:spPr>
            <a:xfrm>
              <a:off x="1" y="1"/>
              <a:ext cx="5901674"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26" name="Google Shape;126;p22"/>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127" name="Google Shape;127;p22"/>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28" name="Google Shape;128;p22"/>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129" name="Google Shape;129;p22"/>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130" name="Google Shape;130;p22"/>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131" name="Google Shape;131;p22"/>
            <p:cNvSpPr txBox="1"/>
            <p:nvPr/>
          </p:nvSpPr>
          <p:spPr>
            <a:xfrm>
              <a:off x="876516" y="642353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32" name="Google Shape;132;p22"/>
          <p:cNvSpPr txBox="1"/>
          <p:nvPr/>
        </p:nvSpPr>
        <p:spPr>
          <a:xfrm>
            <a:off x="1412909" y="440860"/>
            <a:ext cx="16004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Welcome to</a:t>
            </a:r>
            <a:endParaRPr sz="1100"/>
          </a:p>
        </p:txBody>
      </p:sp>
      <p:sp>
        <p:nvSpPr>
          <p:cNvPr id="133" name="Google Shape;133;p22"/>
          <p:cNvSpPr txBox="1"/>
          <p:nvPr>
            <p:ph type="title"/>
          </p:nvPr>
        </p:nvSpPr>
        <p:spPr>
          <a:xfrm>
            <a:off x="171454" y="884495"/>
            <a:ext cx="4083349" cy="2553166"/>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2"/>
          <p:cNvSpPr txBox="1"/>
          <p:nvPr/>
        </p:nvSpPr>
        <p:spPr>
          <a:xfrm>
            <a:off x="733160" y="3636620"/>
            <a:ext cx="29890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This training will begin:</a:t>
            </a:r>
            <a:endParaRPr sz="1100"/>
          </a:p>
        </p:txBody>
      </p:sp>
      <p:sp>
        <p:nvSpPr>
          <p:cNvPr id="135" name="Google Shape;135;p22"/>
          <p:cNvSpPr txBox="1"/>
          <p:nvPr>
            <p:ph idx="1" type="body"/>
          </p:nvPr>
        </p:nvSpPr>
        <p:spPr>
          <a:xfrm>
            <a:off x="252085" y="4097870"/>
            <a:ext cx="3951188" cy="470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6" name="Google Shape;136;p22"/>
          <p:cNvSpPr txBox="1"/>
          <p:nvPr>
            <p:ph idx="2" type="body"/>
          </p:nvPr>
        </p:nvSpPr>
        <p:spPr>
          <a:xfrm>
            <a:off x="4591670" y="330270"/>
            <a:ext cx="1188244" cy="1186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1500"/>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7" name="Google Shape;137;p22"/>
          <p:cNvSpPr txBox="1"/>
          <p:nvPr/>
        </p:nvSpPr>
        <p:spPr>
          <a:xfrm>
            <a:off x="5786830" y="309696"/>
            <a:ext cx="229534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Your instructor is:</a:t>
            </a:r>
            <a:endParaRPr sz="1100"/>
          </a:p>
        </p:txBody>
      </p:sp>
      <p:sp>
        <p:nvSpPr>
          <p:cNvPr id="138" name="Google Shape;138;p22"/>
          <p:cNvSpPr txBox="1"/>
          <p:nvPr>
            <p:ph idx="3" type="body"/>
          </p:nvPr>
        </p:nvSpPr>
        <p:spPr>
          <a:xfrm>
            <a:off x="5878997" y="751897"/>
            <a:ext cx="3124697" cy="76633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9" name="Google Shape;139;p22"/>
          <p:cNvSpPr txBox="1"/>
          <p:nvPr/>
        </p:nvSpPr>
        <p:spPr>
          <a:xfrm>
            <a:off x="4835677" y="1747889"/>
            <a:ext cx="3246322"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Connect to the following:</a:t>
            </a:r>
            <a:endParaRPr sz="1100"/>
          </a:p>
        </p:txBody>
      </p:sp>
      <p:sp>
        <p:nvSpPr>
          <p:cNvPr id="140" name="Google Shape;140;p22"/>
          <p:cNvSpPr txBox="1"/>
          <p:nvPr>
            <p:ph idx="4" type="body"/>
          </p:nvPr>
        </p:nvSpPr>
        <p:spPr>
          <a:xfrm>
            <a:off x="4571999" y="2190089"/>
            <a:ext cx="4431694" cy="2623141"/>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41" name="Shape 141"/>
        <p:cNvGrpSpPr/>
        <p:nvPr/>
      </p:nvGrpSpPr>
      <p:grpSpPr>
        <a:xfrm>
          <a:off x="0" y="0"/>
          <a:ext cx="0" cy="0"/>
          <a:chOff x="0" y="0"/>
          <a:chExt cx="0" cy="0"/>
        </a:xfrm>
      </p:grpSpPr>
      <p:grpSp>
        <p:nvGrpSpPr>
          <p:cNvPr id="142" name="Google Shape;142;p23"/>
          <p:cNvGrpSpPr/>
          <p:nvPr/>
        </p:nvGrpSpPr>
        <p:grpSpPr>
          <a:xfrm>
            <a:off x="0" y="0"/>
            <a:ext cx="9144000" cy="5151215"/>
            <a:chOff x="0" y="0"/>
            <a:chExt cx="12192000" cy="6868287"/>
          </a:xfrm>
        </p:grpSpPr>
        <p:sp>
          <p:nvSpPr>
            <p:cNvPr id="143" name="Google Shape;143;p23"/>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4" name="Google Shape;144;p23"/>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5" name="Google Shape;145;p23"/>
            <p:cNvSpPr/>
            <p:nvPr/>
          </p:nvSpPr>
          <p:spPr>
            <a:xfrm>
              <a:off x="2552700" y="942975"/>
              <a:ext cx="9639300" cy="59253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46" name="Google Shape;146;p23"/>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47" name="Google Shape;147;p23"/>
            <p:cNvSpPr txBox="1"/>
            <p:nvPr/>
          </p:nvSpPr>
          <p:spPr>
            <a:xfrm>
              <a:off x="5039534" y="6568818"/>
              <a:ext cx="4659950" cy="26161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48" name="Google Shape;148;p23"/>
          <p:cNvSpPr txBox="1"/>
          <p:nvPr>
            <p:ph type="ctrTitle"/>
          </p:nvPr>
        </p:nvSpPr>
        <p:spPr>
          <a:xfrm>
            <a:off x="2023110" y="1088437"/>
            <a:ext cx="6892117" cy="174409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3"/>
          <p:cNvSpPr txBox="1"/>
          <p:nvPr>
            <p:ph idx="1" type="subTitle"/>
          </p:nvPr>
        </p:nvSpPr>
        <p:spPr>
          <a:xfrm>
            <a:off x="2023110" y="2849940"/>
            <a:ext cx="6892117" cy="1744094"/>
          </a:xfrm>
          <a:prstGeom prst="rect">
            <a:avLst/>
          </a:prstGeom>
          <a:noFill/>
          <a:ln>
            <a:noFill/>
          </a:ln>
        </p:spPr>
        <p:txBody>
          <a:bodyPr anchorCtr="0" anchor="t" bIns="34275" lIns="0" spcFirstLastPara="1" rIns="68575" wrap="square" tIns="34275">
            <a:normAutofit/>
          </a:bodyPr>
          <a:lstStyle>
            <a:lvl1pPr lvl="0" algn="l">
              <a:lnSpc>
                <a:spcPct val="100000"/>
              </a:lnSpc>
              <a:spcBef>
                <a:spcPts val="400"/>
              </a:spcBef>
              <a:spcAft>
                <a:spcPts val="0"/>
              </a:spcAft>
              <a:buClr>
                <a:schemeClr val="lt2"/>
              </a:buClr>
              <a:buSzPts val="2400"/>
              <a:buNone/>
              <a:defRPr sz="2400">
                <a:solidFill>
                  <a:schemeClr val="lt2"/>
                </a:solidFill>
                <a:latin typeface="Arial"/>
                <a:ea typeface="Arial"/>
                <a:cs typeface="Arial"/>
                <a:sym typeface="Arial"/>
              </a:defRPr>
            </a:lvl1pPr>
            <a:lvl2pPr lvl="1" algn="ctr">
              <a:lnSpc>
                <a:spcPct val="100000"/>
              </a:lnSpc>
              <a:spcBef>
                <a:spcPts val="500"/>
              </a:spcBef>
              <a:spcAft>
                <a:spcPts val="0"/>
              </a:spcAft>
              <a:buClr>
                <a:schemeClr val="dk2"/>
              </a:buClr>
              <a:buSzPts val="1500"/>
              <a:buNone/>
              <a:defRPr sz="1500"/>
            </a:lvl2pPr>
            <a:lvl3pPr lvl="2" algn="ctr">
              <a:lnSpc>
                <a:spcPct val="100000"/>
              </a:lnSpc>
              <a:spcBef>
                <a:spcPts val="500"/>
              </a:spcBef>
              <a:spcAft>
                <a:spcPts val="0"/>
              </a:spcAft>
              <a:buClr>
                <a:schemeClr val="dk2"/>
              </a:buClr>
              <a:buSzPts val="1400"/>
              <a:buNone/>
              <a:defRPr sz="1400"/>
            </a:lvl3pPr>
            <a:lvl4pPr lvl="3" algn="ctr">
              <a:lnSpc>
                <a:spcPct val="100000"/>
              </a:lnSpc>
              <a:spcBef>
                <a:spcPts val="500"/>
              </a:spcBef>
              <a:spcAft>
                <a:spcPts val="0"/>
              </a:spcAft>
              <a:buClr>
                <a:schemeClr val="dk2"/>
              </a:buClr>
              <a:buSzPts val="1200"/>
              <a:buNone/>
              <a:defRPr sz="1200"/>
            </a:lvl4pPr>
            <a:lvl5pPr lvl="4" algn="ctr">
              <a:lnSpc>
                <a:spcPct val="100000"/>
              </a:lnSpc>
              <a:spcBef>
                <a:spcPts val="500"/>
              </a:spcBef>
              <a:spcAft>
                <a:spcPts val="0"/>
              </a:spcAft>
              <a:buClr>
                <a:schemeClr val="dk2"/>
              </a:buClr>
              <a:buSzPts val="1200"/>
              <a:buNone/>
              <a:defRPr sz="1200"/>
            </a:lvl5pPr>
            <a:lvl6pPr lvl="5" algn="ctr">
              <a:lnSpc>
                <a:spcPct val="100000"/>
              </a:lnSpc>
              <a:spcBef>
                <a:spcPts val="500"/>
              </a:spcBef>
              <a:spcAft>
                <a:spcPts val="0"/>
              </a:spcAft>
              <a:buClr>
                <a:schemeClr val="dk2"/>
              </a:buClr>
              <a:buSzPts val="1200"/>
              <a:buNone/>
              <a:defRPr sz="1200"/>
            </a:lvl6pPr>
            <a:lvl7pPr lvl="6" algn="ctr">
              <a:lnSpc>
                <a:spcPct val="100000"/>
              </a:lnSpc>
              <a:spcBef>
                <a:spcPts val="500"/>
              </a:spcBef>
              <a:spcAft>
                <a:spcPts val="0"/>
              </a:spcAft>
              <a:buClr>
                <a:schemeClr val="dk2"/>
              </a:buClr>
              <a:buSzPts val="1200"/>
              <a:buNone/>
              <a:defRPr sz="1200"/>
            </a:lvl7pPr>
            <a:lvl8pPr lvl="7" algn="ctr">
              <a:lnSpc>
                <a:spcPct val="100000"/>
              </a:lnSpc>
              <a:spcBef>
                <a:spcPts val="500"/>
              </a:spcBef>
              <a:spcAft>
                <a:spcPts val="0"/>
              </a:spcAft>
              <a:buClr>
                <a:schemeClr val="dk2"/>
              </a:buClr>
              <a:buSzPts val="1200"/>
              <a:buNone/>
              <a:defRPr sz="1200"/>
            </a:lvl8pPr>
            <a:lvl9pPr lvl="8" algn="ctr">
              <a:lnSpc>
                <a:spcPct val="100000"/>
              </a:lnSpc>
              <a:spcBef>
                <a:spcPts val="500"/>
              </a:spcBef>
              <a:spcAft>
                <a:spcPts val="500"/>
              </a:spcAft>
              <a:buClr>
                <a:schemeClr val="dk2"/>
              </a:buClr>
              <a:buSzPts val="1200"/>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50" name="Shape 150"/>
        <p:cNvGrpSpPr/>
        <p:nvPr/>
      </p:nvGrpSpPr>
      <p:grpSpPr>
        <a:xfrm>
          <a:off x="0" y="0"/>
          <a:ext cx="0" cy="0"/>
          <a:chOff x="0" y="0"/>
          <a:chExt cx="0" cy="0"/>
        </a:xfrm>
      </p:grpSpPr>
      <p:grpSp>
        <p:nvGrpSpPr>
          <p:cNvPr id="151" name="Google Shape;151;p24"/>
          <p:cNvGrpSpPr/>
          <p:nvPr/>
        </p:nvGrpSpPr>
        <p:grpSpPr>
          <a:xfrm>
            <a:off x="0" y="0"/>
            <a:ext cx="9144000" cy="5143500"/>
            <a:chOff x="0" y="0"/>
            <a:chExt cx="12192000" cy="6858000"/>
          </a:xfrm>
        </p:grpSpPr>
        <p:sp>
          <p:nvSpPr>
            <p:cNvPr id="152" name="Google Shape;152;p24"/>
            <p:cNvSpPr/>
            <p:nvPr/>
          </p:nvSpPr>
          <p:spPr>
            <a:xfrm>
              <a:off x="0" y="5576341"/>
              <a:ext cx="11062270" cy="128165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 name="Google Shape;153;p24"/>
            <p:cNvSpPr/>
            <p:nvPr/>
          </p:nvSpPr>
          <p:spPr>
            <a:xfrm>
              <a:off x="9669645" y="0"/>
              <a:ext cx="2522355" cy="143198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4" name="Google Shape;154;p24"/>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 name="Google Shape;155;p24"/>
            <p:cNvSpPr/>
            <p:nvPr/>
          </p:nvSpPr>
          <p:spPr>
            <a:xfrm>
              <a:off x="11062271" y="1339850"/>
              <a:ext cx="1129729" cy="55181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56" name="Google Shape;156;p24"/>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57" name="Google Shape;157;p24"/>
            <p:cNvSpPr txBox="1"/>
            <p:nvPr/>
          </p:nvSpPr>
          <p:spPr>
            <a:xfrm>
              <a:off x="342029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58" name="Google Shape;158;p24"/>
          <p:cNvSpPr txBox="1"/>
          <p:nvPr>
            <p:ph type="title"/>
          </p:nvPr>
        </p:nvSpPr>
        <p:spPr>
          <a:xfrm>
            <a:off x="274319" y="623372"/>
            <a:ext cx="6865096"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9" name="Google Shape;159;p24"/>
          <p:cNvSpPr txBox="1"/>
          <p:nvPr>
            <p:ph idx="1" type="subTitle"/>
          </p:nvPr>
        </p:nvSpPr>
        <p:spPr>
          <a:xfrm>
            <a:off x="274319" y="2364662"/>
            <a:ext cx="6865096" cy="18175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60" name="Shape 160"/>
        <p:cNvGrpSpPr/>
        <p:nvPr/>
      </p:nvGrpSpPr>
      <p:grpSpPr>
        <a:xfrm>
          <a:off x="0" y="0"/>
          <a:ext cx="0" cy="0"/>
          <a:chOff x="0" y="0"/>
          <a:chExt cx="0" cy="0"/>
        </a:xfrm>
      </p:grpSpPr>
      <p:grpSp>
        <p:nvGrpSpPr>
          <p:cNvPr id="161" name="Google Shape;161;p25"/>
          <p:cNvGrpSpPr/>
          <p:nvPr/>
        </p:nvGrpSpPr>
        <p:grpSpPr>
          <a:xfrm>
            <a:off x="0" y="1"/>
            <a:ext cx="8009259" cy="5143500"/>
            <a:chOff x="0" y="1"/>
            <a:chExt cx="10679012" cy="6858000"/>
          </a:xfrm>
        </p:grpSpPr>
        <p:sp>
          <p:nvSpPr>
            <p:cNvPr id="162" name="Google Shape;162;p25"/>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63" name="Google Shape;163;p25"/>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64" name="Google Shape;164;p25"/>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65" name="Google Shape;165;p2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type="ctrTitle"/>
          </p:nvPr>
        </p:nvSpPr>
        <p:spPr>
          <a:xfrm>
            <a:off x="182432"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25"/>
          <p:cNvSpPr txBox="1"/>
          <p:nvPr>
            <p:ph idx="1" type="body"/>
          </p:nvPr>
        </p:nvSpPr>
        <p:spPr>
          <a:xfrm>
            <a:off x="296198" y="1826220"/>
            <a:ext cx="2743200" cy="27432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68" name="Google Shape;168;p25"/>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169" name="Shape 169"/>
        <p:cNvGrpSpPr/>
        <p:nvPr/>
      </p:nvGrpSpPr>
      <p:grpSpPr>
        <a:xfrm>
          <a:off x="0" y="0"/>
          <a:ext cx="0" cy="0"/>
          <a:chOff x="0" y="0"/>
          <a:chExt cx="0" cy="0"/>
        </a:xfrm>
      </p:grpSpPr>
      <p:grpSp>
        <p:nvGrpSpPr>
          <p:cNvPr id="170" name="Google Shape;170;p26"/>
          <p:cNvGrpSpPr/>
          <p:nvPr/>
        </p:nvGrpSpPr>
        <p:grpSpPr>
          <a:xfrm>
            <a:off x="0" y="1"/>
            <a:ext cx="8009259" cy="5143500"/>
            <a:chOff x="0" y="1"/>
            <a:chExt cx="10679012" cy="6858000"/>
          </a:xfrm>
        </p:grpSpPr>
        <p:sp>
          <p:nvSpPr>
            <p:cNvPr id="171" name="Google Shape;171;p26"/>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73" name="Google Shape;173;p26"/>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74" name="Google Shape;174;p2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6"/>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26"/>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77" name="Shape 177"/>
        <p:cNvGrpSpPr/>
        <p:nvPr/>
      </p:nvGrpSpPr>
      <p:grpSpPr>
        <a:xfrm>
          <a:off x="0" y="0"/>
          <a:ext cx="0" cy="0"/>
          <a:chOff x="0" y="0"/>
          <a:chExt cx="0" cy="0"/>
        </a:xfrm>
      </p:grpSpPr>
      <p:grpSp>
        <p:nvGrpSpPr>
          <p:cNvPr id="178" name="Google Shape;178;p27"/>
          <p:cNvGrpSpPr/>
          <p:nvPr/>
        </p:nvGrpSpPr>
        <p:grpSpPr>
          <a:xfrm>
            <a:off x="-1" y="0"/>
            <a:ext cx="9144001" cy="5143500"/>
            <a:chOff x="-1" y="0"/>
            <a:chExt cx="12192001" cy="6858000"/>
          </a:xfrm>
        </p:grpSpPr>
        <p:sp>
          <p:nvSpPr>
            <p:cNvPr id="179" name="Google Shape;179;p27"/>
            <p:cNvSpPr/>
            <p:nvPr/>
          </p:nvSpPr>
          <p:spPr>
            <a:xfrm>
              <a:off x="-1" y="0"/>
              <a:ext cx="108870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0" name="Google Shape;180;p27"/>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1" name="Google Shape;181;p27"/>
            <p:cNvSpPr/>
            <p:nvPr/>
          </p:nvSpPr>
          <p:spPr>
            <a:xfrm>
              <a:off x="1685544" y="4327525"/>
              <a:ext cx="10506456" cy="253047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183" name="Google Shape;183;p27"/>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84" name="Google Shape;184;p27"/>
            <p:cNvSpPr/>
            <p:nvPr/>
          </p:nvSpPr>
          <p:spPr>
            <a:xfrm>
              <a:off x="4712264"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5" name="Google Shape;185;p27"/>
            <p:cNvSpPr txBox="1"/>
            <p:nvPr/>
          </p:nvSpPr>
          <p:spPr>
            <a:xfrm>
              <a:off x="4632211"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86" name="Google Shape;186;p27"/>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7" name="Google Shape;187;p2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type="title"/>
          </p:nvPr>
        </p:nvSpPr>
        <p:spPr>
          <a:xfrm>
            <a:off x="500813" y="810632"/>
            <a:ext cx="7664053" cy="156082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7"/>
          <p:cNvSpPr txBox="1"/>
          <p:nvPr/>
        </p:nvSpPr>
        <p:spPr>
          <a:xfrm>
            <a:off x="500813" y="2371460"/>
            <a:ext cx="7664053" cy="86562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2"/>
              </a:buClr>
              <a:buSzPts val="1700"/>
              <a:buFont typeface="Arial"/>
              <a:buNone/>
            </a:pPr>
            <a:r>
              <a:rPr lang="en" sz="1700">
                <a:solidFill>
                  <a:schemeClr val="lt2"/>
                </a:solidFill>
                <a:latin typeface="Arial"/>
                <a:ea typeface="Arial"/>
                <a:cs typeface="Arial"/>
                <a:sym typeface="Arial"/>
              </a:rPr>
              <a:t>Corrections, feedback, or other questions?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Contact us at </a:t>
            </a:r>
            <a:r>
              <a:rPr lang="en" sz="1700" u="sng">
                <a:solidFill>
                  <a:schemeClr val="lt2"/>
                </a:solidFill>
                <a:latin typeface="Arial"/>
                <a:ea typeface="Arial"/>
                <a:cs typeface="Arial"/>
                <a:sym typeface="Arial"/>
              </a:rPr>
              <a:t>https://support.aws.amazon.com/#/contacts/aws-training</a:t>
            </a:r>
            <a:r>
              <a:rPr lang="en" sz="1700">
                <a:solidFill>
                  <a:schemeClr val="lt2"/>
                </a:solidFill>
                <a:latin typeface="Arial"/>
                <a:ea typeface="Arial"/>
                <a:cs typeface="Arial"/>
                <a:sym typeface="Arial"/>
              </a:rPr>
              <a:t>.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All trademarks are the property of their owners.</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90" name="Shape 190"/>
        <p:cNvGrpSpPr/>
        <p:nvPr/>
      </p:nvGrpSpPr>
      <p:grpSpPr>
        <a:xfrm>
          <a:off x="0" y="0"/>
          <a:ext cx="0" cy="0"/>
          <a:chOff x="0" y="0"/>
          <a:chExt cx="0" cy="0"/>
        </a:xfrm>
      </p:grpSpPr>
      <p:grpSp>
        <p:nvGrpSpPr>
          <p:cNvPr id="191" name="Google Shape;191;p28"/>
          <p:cNvGrpSpPr/>
          <p:nvPr/>
        </p:nvGrpSpPr>
        <p:grpSpPr>
          <a:xfrm>
            <a:off x="-1" y="0"/>
            <a:ext cx="9144001" cy="5143500"/>
            <a:chOff x="-1" y="0"/>
            <a:chExt cx="12192001" cy="6858000"/>
          </a:xfrm>
        </p:grpSpPr>
        <p:sp>
          <p:nvSpPr>
            <p:cNvPr id="192" name="Google Shape;192;p28"/>
            <p:cNvSpPr/>
            <p:nvPr/>
          </p:nvSpPr>
          <p:spPr>
            <a:xfrm>
              <a:off x="-1" y="0"/>
              <a:ext cx="12192001"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3" name="Google Shape;193;p28"/>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4" name="Google Shape;194;p28"/>
            <p:cNvSpPr/>
            <p:nvPr/>
          </p:nvSpPr>
          <p:spPr>
            <a:xfrm>
              <a:off x="5944552" y="6094097"/>
              <a:ext cx="2303271" cy="763903"/>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5" name="Google Shape;195;p28"/>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98" name="Google Shape;198;p28"/>
            <p:cNvSpPr txBox="1"/>
            <p:nvPr/>
          </p:nvSpPr>
          <p:spPr>
            <a:xfrm>
              <a:off x="991688" y="646626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99" name="Google Shape;199;p28"/>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0" name="Google Shape;200;p2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500813" y="1211060"/>
            <a:ext cx="7005797" cy="1720454"/>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2" name="Google Shape;202;p28"/>
          <p:cNvSpPr txBox="1"/>
          <p:nvPr>
            <p:ph idx="1" type="subTitle"/>
          </p:nvPr>
        </p:nvSpPr>
        <p:spPr>
          <a:xfrm>
            <a:off x="499703" y="2941723"/>
            <a:ext cx="7005635" cy="1628849"/>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lt2"/>
              </a:buClr>
              <a:buSzPts val="1800"/>
              <a:buNone/>
              <a:defRPr b="0" sz="18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203" name="Shape 203"/>
        <p:cNvGrpSpPr/>
        <p:nvPr/>
      </p:nvGrpSpPr>
      <p:grpSpPr>
        <a:xfrm>
          <a:off x="0" y="0"/>
          <a:ext cx="0" cy="0"/>
          <a:chOff x="0" y="0"/>
          <a:chExt cx="0" cy="0"/>
        </a:xfrm>
      </p:grpSpPr>
      <p:sp>
        <p:nvSpPr>
          <p:cNvPr id="204" name="Google Shape;204;p2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29"/>
          <p:cNvSpPr txBox="1"/>
          <p:nvPr>
            <p:ph idx="1" type="body"/>
          </p:nvPr>
        </p:nvSpPr>
        <p:spPr>
          <a:xfrm>
            <a:off x="274320" y="857250"/>
            <a:ext cx="8677275" cy="39433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07" name="Google Shape;207;p2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08" name="Google Shape;208;p2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209" name="Shape 209"/>
        <p:cNvGrpSpPr/>
        <p:nvPr/>
      </p:nvGrpSpPr>
      <p:grpSpPr>
        <a:xfrm>
          <a:off x="0" y="0"/>
          <a:ext cx="0" cy="0"/>
          <a:chOff x="0" y="0"/>
          <a:chExt cx="0" cy="0"/>
        </a:xfrm>
      </p:grpSpPr>
      <p:sp>
        <p:nvSpPr>
          <p:cNvPr id="210" name="Google Shape;210;p3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 name="Google Shape;212;p3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13" name="Google Shape;213;p3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14" name="Google Shape;214;p30"/>
          <p:cNvSpPr txBox="1"/>
          <p:nvPr>
            <p:ph idx="2" type="body"/>
          </p:nvPr>
        </p:nvSpPr>
        <p:spPr>
          <a:xfrm>
            <a:off x="6583680" y="1714500"/>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15" name="Google Shape;215;p3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216" name="Shape 216"/>
        <p:cNvGrpSpPr/>
        <p:nvPr/>
      </p:nvGrpSpPr>
      <p:grpSpPr>
        <a:xfrm>
          <a:off x="0" y="0"/>
          <a:ext cx="0" cy="0"/>
          <a:chOff x="0" y="0"/>
          <a:chExt cx="0" cy="0"/>
        </a:xfrm>
      </p:grpSpPr>
      <p:sp>
        <p:nvSpPr>
          <p:cNvPr id="217" name="Google Shape;217;p3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9" name="Google Shape;219;p31"/>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0" name="Google Shape;220;p31"/>
          <p:cNvSpPr/>
          <p:nvPr>
            <p:ph idx="2" type="pic"/>
          </p:nvPr>
        </p:nvSpPr>
        <p:spPr>
          <a:xfrm>
            <a:off x="7324344" y="960120"/>
            <a:ext cx="822960" cy="822960"/>
          </a:xfrm>
          <a:prstGeom prst="rect">
            <a:avLst/>
          </a:prstGeom>
          <a:noFill/>
          <a:ln>
            <a:noFill/>
          </a:ln>
        </p:spPr>
      </p:sp>
      <p:sp>
        <p:nvSpPr>
          <p:cNvPr id="221" name="Google Shape;221;p31"/>
          <p:cNvSpPr txBox="1"/>
          <p:nvPr>
            <p:ph idx="3" type="body"/>
          </p:nvPr>
        </p:nvSpPr>
        <p:spPr>
          <a:xfrm>
            <a:off x="6871716" y="1885950"/>
            <a:ext cx="1728216" cy="685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400"/>
              </a:spcBef>
              <a:spcAft>
                <a:spcPts val="0"/>
              </a:spcAft>
              <a:buClr>
                <a:schemeClr val="dk2"/>
              </a:buClr>
              <a:buSzPts val="1400"/>
              <a:buNone/>
              <a:defRPr sz="14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2" name="Google Shape;222;p3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23" name="Google Shape;223;p31"/>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24" name="Shape 224"/>
        <p:cNvGrpSpPr/>
        <p:nvPr/>
      </p:nvGrpSpPr>
      <p:grpSpPr>
        <a:xfrm>
          <a:off x="0" y="0"/>
          <a:ext cx="0" cy="0"/>
          <a:chOff x="0" y="0"/>
          <a:chExt cx="0" cy="0"/>
        </a:xfrm>
      </p:grpSpPr>
      <p:sp>
        <p:nvSpPr>
          <p:cNvPr id="225" name="Google Shape;225;p3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2"/>
          <p:cNvSpPr txBox="1"/>
          <p:nvPr>
            <p:ph type="title"/>
          </p:nvPr>
        </p:nvSpPr>
        <p:spPr>
          <a:xfrm>
            <a:off x="274320" y="226314"/>
            <a:ext cx="8615443"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7" name="Google Shape;227;p32"/>
          <p:cNvSpPr txBox="1"/>
          <p:nvPr>
            <p:ph idx="1" type="subTitle"/>
          </p:nvPr>
        </p:nvSpPr>
        <p:spPr>
          <a:xfrm>
            <a:off x="274320" y="789983"/>
            <a:ext cx="8615443"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28" name="Google Shape;228;p32"/>
          <p:cNvSpPr txBox="1"/>
          <p:nvPr>
            <p:ph idx="2" type="body"/>
          </p:nvPr>
        </p:nvSpPr>
        <p:spPr>
          <a:xfrm>
            <a:off x="274320" y="1193292"/>
            <a:ext cx="6227663"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9" name="Google Shape;229;p3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0" name="Google Shape;230;p32"/>
          <p:cNvSpPr txBox="1"/>
          <p:nvPr>
            <p:ph idx="3" type="body"/>
          </p:nvPr>
        </p:nvSpPr>
        <p:spPr>
          <a:xfrm>
            <a:off x="6581447" y="1887605"/>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231" name="Shape 231"/>
        <p:cNvGrpSpPr/>
        <p:nvPr/>
      </p:nvGrpSpPr>
      <p:grpSpPr>
        <a:xfrm>
          <a:off x="0" y="0"/>
          <a:ext cx="0" cy="0"/>
          <a:chOff x="0" y="0"/>
          <a:chExt cx="0" cy="0"/>
        </a:xfrm>
      </p:grpSpPr>
      <p:sp>
        <p:nvSpPr>
          <p:cNvPr id="232" name="Google Shape;232;p3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4" name="Google Shape;234;p33"/>
          <p:cNvSpPr txBox="1"/>
          <p:nvPr>
            <p:ph idx="1" type="body"/>
          </p:nvPr>
        </p:nvSpPr>
        <p:spPr>
          <a:xfrm>
            <a:off x="3138055" y="857250"/>
            <a:ext cx="5813172" cy="3968812"/>
          </a:xfrm>
          <a:prstGeom prst="rect">
            <a:avLst/>
          </a:prstGeom>
          <a:noFill/>
          <a:ln>
            <a:noFill/>
          </a:ln>
        </p:spPr>
        <p:txBody>
          <a:bodyPr anchorCtr="0" anchor="ctr" bIns="34275" lIns="68575" spcFirstLastPara="1" rIns="68575" wrap="square" tIns="34275">
            <a:noAutofit/>
          </a:bodyPr>
          <a:lstStyle>
            <a:lvl1pPr indent="-381000" lvl="0" marL="457200" algn="l">
              <a:lnSpc>
                <a:spcPct val="100000"/>
              </a:lnSpc>
              <a:spcBef>
                <a:spcPts val="400"/>
              </a:spcBef>
              <a:spcAft>
                <a:spcPts val="0"/>
              </a:spcAft>
              <a:buClr>
                <a:schemeClr val="dk2"/>
              </a:buClr>
              <a:buSzPts val="2400"/>
              <a:buChar char="•"/>
              <a:defRPr sz="2400">
                <a:solidFill>
                  <a:schemeClr val="dk2"/>
                </a:solidFill>
              </a:defRPr>
            </a:lvl1pPr>
            <a:lvl2pPr indent="-361950" lvl="1" marL="914400" algn="l">
              <a:lnSpc>
                <a:spcPct val="100000"/>
              </a:lnSpc>
              <a:spcBef>
                <a:spcPts val="500"/>
              </a:spcBef>
              <a:spcAft>
                <a:spcPts val="0"/>
              </a:spcAft>
              <a:buClr>
                <a:schemeClr val="dk2"/>
              </a:buClr>
              <a:buSzPts val="2100"/>
              <a:buChar char="•"/>
              <a:defRPr sz="21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23850" lvl="3" marL="1828800" algn="l">
              <a:lnSpc>
                <a:spcPct val="100000"/>
              </a:lnSpc>
              <a:spcBef>
                <a:spcPts val="500"/>
              </a:spcBef>
              <a:spcAft>
                <a:spcPts val="0"/>
              </a:spcAft>
              <a:buClr>
                <a:schemeClr val="dk2"/>
              </a:buClr>
              <a:buSzPts val="1500"/>
              <a:buChar char="•"/>
              <a:defRPr sz="1500">
                <a:solidFill>
                  <a:schemeClr val="dk2"/>
                </a:solidFill>
              </a:defRPr>
            </a:lvl4pPr>
            <a:lvl5pPr indent="-323850" lvl="4" marL="2286000" algn="l">
              <a:lnSpc>
                <a:spcPct val="100000"/>
              </a:lnSpc>
              <a:spcBef>
                <a:spcPts val="500"/>
              </a:spcBef>
              <a:spcAft>
                <a:spcPts val="0"/>
              </a:spcAft>
              <a:buClr>
                <a:schemeClr val="dk2"/>
              </a:buClr>
              <a:buSzPts val="1500"/>
              <a:buChar char="•"/>
              <a:defRPr sz="15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35" name="Google Shape;235;p33"/>
          <p:cNvSpPr/>
          <p:nvPr>
            <p:ph idx="2" type="pic"/>
          </p:nvPr>
        </p:nvSpPr>
        <p:spPr>
          <a:xfrm>
            <a:off x="672602" y="1963832"/>
            <a:ext cx="1755648" cy="1755648"/>
          </a:xfrm>
          <a:prstGeom prst="rect">
            <a:avLst/>
          </a:prstGeom>
          <a:noFill/>
          <a:ln>
            <a:noFill/>
          </a:ln>
        </p:spPr>
      </p:sp>
      <p:sp>
        <p:nvSpPr>
          <p:cNvPr id="236" name="Google Shape;236;p3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7" name="Google Shape;237;p3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38" name="Google Shape;238;p33"/>
          <p:cNvCxnSpPr/>
          <p:nvPr/>
        </p:nvCxnSpPr>
        <p:spPr>
          <a:xfrm>
            <a:off x="2799518" y="929355"/>
            <a:ext cx="0" cy="3896708"/>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2" name="Google Shape;242;p34"/>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3" name="Google Shape;243;p34"/>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4" name="Google Shape;244;p3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45" name="Google Shape;245;p34"/>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46" name="Shape 246"/>
        <p:cNvGrpSpPr/>
        <p:nvPr/>
      </p:nvGrpSpPr>
      <p:grpSpPr>
        <a:xfrm>
          <a:off x="0" y="0"/>
          <a:ext cx="0" cy="0"/>
          <a:chOff x="0" y="0"/>
          <a:chExt cx="0" cy="0"/>
        </a:xfrm>
      </p:grpSpPr>
      <p:sp>
        <p:nvSpPr>
          <p:cNvPr id="247" name="Google Shape;247;p3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3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9" name="Google Shape;249;p35"/>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0" name="Google Shape;250;p35"/>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1" name="Google Shape;251;p3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2" name="Google Shape;252;p3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253" name="Shape 253"/>
        <p:cNvGrpSpPr/>
        <p:nvPr/>
      </p:nvGrpSpPr>
      <p:grpSpPr>
        <a:xfrm>
          <a:off x="0" y="0"/>
          <a:ext cx="0" cy="0"/>
          <a:chOff x="0" y="0"/>
          <a:chExt cx="0" cy="0"/>
        </a:xfrm>
      </p:grpSpPr>
      <p:sp>
        <p:nvSpPr>
          <p:cNvPr id="254" name="Google Shape;254;p3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5" name="Google Shape;255;p3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6"/>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6"/>
          <p:cNvSpPr txBox="1"/>
          <p:nvPr>
            <p:ph idx="1" type="subTitle"/>
          </p:nvPr>
        </p:nvSpPr>
        <p:spPr>
          <a:xfrm>
            <a:off x="274320" y="788670"/>
            <a:ext cx="8676906"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58" name="Google Shape;258;p36"/>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9" name="Google Shape;259;p36"/>
          <p:cNvSpPr txBox="1"/>
          <p:nvPr>
            <p:ph idx="3"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260" name="Shape 260"/>
        <p:cNvGrpSpPr/>
        <p:nvPr/>
      </p:nvGrpSpPr>
      <p:grpSpPr>
        <a:xfrm>
          <a:off x="0" y="0"/>
          <a:ext cx="0" cy="0"/>
          <a:chOff x="0" y="0"/>
          <a:chExt cx="0" cy="0"/>
        </a:xfrm>
      </p:grpSpPr>
      <p:sp>
        <p:nvSpPr>
          <p:cNvPr id="261" name="Google Shape;261;p3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62" name="Google Shape;262;p3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4" name="Google Shape;264;p37"/>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5" name="Google Shape;265;p37"/>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6" name="Google Shape;266;p37"/>
          <p:cNvSpPr txBox="1"/>
          <p:nvPr>
            <p:ph idx="3" type="subTitle"/>
          </p:nvPr>
        </p:nvSpPr>
        <p:spPr>
          <a:xfrm>
            <a:off x="4647991"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7" name="Google Shape;267;p37"/>
          <p:cNvSpPr txBox="1"/>
          <p:nvPr>
            <p:ph idx="4"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68" name="Shape 268"/>
        <p:cNvGrpSpPr/>
        <p:nvPr/>
      </p:nvGrpSpPr>
      <p:grpSpPr>
        <a:xfrm>
          <a:off x="0" y="0"/>
          <a:ext cx="0" cy="0"/>
          <a:chOff x="0" y="0"/>
          <a:chExt cx="0" cy="0"/>
        </a:xfrm>
      </p:grpSpPr>
      <p:sp>
        <p:nvSpPr>
          <p:cNvPr id="269" name="Google Shape;269;p3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0" name="Google Shape;270;p3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38"/>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73" name="Google Shape;273;p38"/>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4" name="Google Shape;274;p38"/>
          <p:cNvSpPr txBox="1"/>
          <p:nvPr>
            <p:ph idx="3" type="body"/>
          </p:nvPr>
        </p:nvSpPr>
        <p:spPr>
          <a:xfrm>
            <a:off x="4649724" y="785114"/>
            <a:ext cx="4251960" cy="404093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75" name="Shape 275"/>
        <p:cNvGrpSpPr/>
        <p:nvPr/>
      </p:nvGrpSpPr>
      <p:grpSpPr>
        <a:xfrm>
          <a:off x="0" y="0"/>
          <a:ext cx="0" cy="0"/>
          <a:chOff x="0" y="0"/>
          <a:chExt cx="0" cy="0"/>
        </a:xfrm>
      </p:grpSpPr>
      <p:sp>
        <p:nvSpPr>
          <p:cNvPr id="276" name="Google Shape;276;p3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7" name="Google Shape;277;p3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39"/>
          <p:cNvSpPr txBox="1"/>
          <p:nvPr>
            <p:ph idx="1" type="body"/>
          </p:nvPr>
        </p:nvSpPr>
        <p:spPr>
          <a:xfrm>
            <a:off x="1543050"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0" name="Google Shape;280;p39"/>
          <p:cNvSpPr txBox="1"/>
          <p:nvPr>
            <p:ph idx="2" type="subTitle"/>
          </p:nvPr>
        </p:nvSpPr>
        <p:spPr>
          <a:xfrm>
            <a:off x="274320"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1" name="Google Shape;281;p39"/>
          <p:cNvSpPr txBox="1"/>
          <p:nvPr>
            <p:ph idx="3" type="body"/>
          </p:nvPr>
        </p:nvSpPr>
        <p:spPr>
          <a:xfrm>
            <a:off x="274320"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2" name="Google Shape;282;p39"/>
          <p:cNvSpPr txBox="1"/>
          <p:nvPr>
            <p:ph idx="4" type="body"/>
          </p:nvPr>
        </p:nvSpPr>
        <p:spPr>
          <a:xfrm>
            <a:off x="5918454"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3" name="Google Shape;283;p39"/>
          <p:cNvSpPr txBox="1"/>
          <p:nvPr>
            <p:ph idx="5" type="subTitle"/>
          </p:nvPr>
        </p:nvSpPr>
        <p:spPr>
          <a:xfrm>
            <a:off x="4649724"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4" name="Google Shape;284;p39"/>
          <p:cNvSpPr txBox="1"/>
          <p:nvPr>
            <p:ph idx="6" type="body"/>
          </p:nvPr>
        </p:nvSpPr>
        <p:spPr>
          <a:xfrm>
            <a:off x="4649724"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5" name="Google Shape;285;p3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86" name="Shape 286"/>
        <p:cNvGrpSpPr/>
        <p:nvPr/>
      </p:nvGrpSpPr>
      <p:grpSpPr>
        <a:xfrm>
          <a:off x="0" y="0"/>
          <a:ext cx="0" cy="0"/>
          <a:chOff x="0" y="0"/>
          <a:chExt cx="0" cy="0"/>
        </a:xfrm>
      </p:grpSpPr>
      <p:sp>
        <p:nvSpPr>
          <p:cNvPr id="287" name="Google Shape;287;p4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88" name="Google Shape;288;p4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4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0" name="Google Shape;290;p40"/>
          <p:cNvSpPr txBox="1"/>
          <p:nvPr>
            <p:ph idx="1" type="body"/>
          </p:nvPr>
        </p:nvSpPr>
        <p:spPr>
          <a:xfrm>
            <a:off x="2743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1" name="Google Shape;291;p40"/>
          <p:cNvSpPr txBox="1"/>
          <p:nvPr>
            <p:ph idx="2" type="body"/>
          </p:nvPr>
        </p:nvSpPr>
        <p:spPr>
          <a:xfrm>
            <a:off x="318897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2" name="Google Shape;292;p40"/>
          <p:cNvSpPr txBox="1"/>
          <p:nvPr>
            <p:ph idx="3" type="body"/>
          </p:nvPr>
        </p:nvSpPr>
        <p:spPr>
          <a:xfrm>
            <a:off x="61036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3" name="Google Shape;293;p4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94" name="Shape 294"/>
        <p:cNvGrpSpPr/>
        <p:nvPr/>
      </p:nvGrpSpPr>
      <p:grpSpPr>
        <a:xfrm>
          <a:off x="0" y="0"/>
          <a:ext cx="0" cy="0"/>
          <a:chOff x="0" y="0"/>
          <a:chExt cx="0" cy="0"/>
        </a:xfrm>
      </p:grpSpPr>
      <p:sp>
        <p:nvSpPr>
          <p:cNvPr id="295" name="Google Shape;295;p4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96" name="Google Shape;296;p4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4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41"/>
          <p:cNvSpPr txBox="1"/>
          <p:nvPr>
            <p:ph idx="1" type="subTitle"/>
          </p:nvPr>
        </p:nvSpPr>
        <p:spPr>
          <a:xfrm>
            <a:off x="274320"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99" name="Google Shape;299;p41"/>
          <p:cNvSpPr txBox="1"/>
          <p:nvPr>
            <p:ph idx="2" type="body"/>
          </p:nvPr>
        </p:nvSpPr>
        <p:spPr>
          <a:xfrm>
            <a:off x="274320"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0" name="Google Shape;300;p41"/>
          <p:cNvSpPr txBox="1"/>
          <p:nvPr>
            <p:ph idx="3" type="subTitle"/>
          </p:nvPr>
        </p:nvSpPr>
        <p:spPr>
          <a:xfrm>
            <a:off x="3190091"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1" name="Google Shape;301;p41"/>
          <p:cNvSpPr txBox="1"/>
          <p:nvPr>
            <p:ph idx="4" type="body"/>
          </p:nvPr>
        </p:nvSpPr>
        <p:spPr>
          <a:xfrm>
            <a:off x="3190091"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2" name="Google Shape;302;p41"/>
          <p:cNvSpPr txBox="1"/>
          <p:nvPr>
            <p:ph idx="5" type="subTitle"/>
          </p:nvPr>
        </p:nvSpPr>
        <p:spPr>
          <a:xfrm>
            <a:off x="6105862"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3" name="Google Shape;303;p41"/>
          <p:cNvSpPr txBox="1"/>
          <p:nvPr>
            <p:ph idx="6" type="body"/>
          </p:nvPr>
        </p:nvSpPr>
        <p:spPr>
          <a:xfrm>
            <a:off x="610586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304" name="Shape 304"/>
        <p:cNvGrpSpPr/>
        <p:nvPr/>
      </p:nvGrpSpPr>
      <p:grpSpPr>
        <a:xfrm>
          <a:off x="0" y="0"/>
          <a:ext cx="0" cy="0"/>
          <a:chOff x="0" y="0"/>
          <a:chExt cx="0" cy="0"/>
        </a:xfrm>
      </p:grpSpPr>
      <p:sp>
        <p:nvSpPr>
          <p:cNvPr id="305" name="Google Shape;305;p4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06" name="Google Shape;306;p4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8" name="Google Shape;308;p42"/>
          <p:cNvSpPr txBox="1"/>
          <p:nvPr>
            <p:ph idx="1" type="body"/>
          </p:nvPr>
        </p:nvSpPr>
        <p:spPr>
          <a:xfrm>
            <a:off x="8229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9" name="Google Shape;309;p42"/>
          <p:cNvSpPr txBox="1"/>
          <p:nvPr>
            <p:ph idx="2" type="subTitle"/>
          </p:nvPr>
        </p:nvSpPr>
        <p:spPr>
          <a:xfrm>
            <a:off x="2743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0" name="Google Shape;310;p4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1" name="Google Shape;311;p42"/>
          <p:cNvSpPr txBox="1"/>
          <p:nvPr>
            <p:ph idx="4" type="body"/>
          </p:nvPr>
        </p:nvSpPr>
        <p:spPr>
          <a:xfrm>
            <a:off x="373761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2" name="Google Shape;312;p42"/>
          <p:cNvSpPr txBox="1"/>
          <p:nvPr>
            <p:ph idx="5" type="subTitle"/>
          </p:nvPr>
        </p:nvSpPr>
        <p:spPr>
          <a:xfrm>
            <a:off x="318897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3" name="Google Shape;313;p42"/>
          <p:cNvSpPr txBox="1"/>
          <p:nvPr>
            <p:ph idx="6" type="body"/>
          </p:nvPr>
        </p:nvSpPr>
        <p:spPr>
          <a:xfrm>
            <a:off x="318897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4" name="Google Shape;314;p42"/>
          <p:cNvSpPr txBox="1"/>
          <p:nvPr>
            <p:ph idx="7" type="body"/>
          </p:nvPr>
        </p:nvSpPr>
        <p:spPr>
          <a:xfrm>
            <a:off x="66522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5" name="Google Shape;315;p42"/>
          <p:cNvSpPr txBox="1"/>
          <p:nvPr>
            <p:ph idx="8" type="subTitle"/>
          </p:nvPr>
        </p:nvSpPr>
        <p:spPr>
          <a:xfrm>
            <a:off x="61036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6" name="Google Shape;316;p42"/>
          <p:cNvSpPr txBox="1"/>
          <p:nvPr>
            <p:ph idx="9" type="body"/>
          </p:nvPr>
        </p:nvSpPr>
        <p:spPr>
          <a:xfrm>
            <a:off x="61036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7" name="Google Shape;317;p42"/>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8" name="Shape 318"/>
        <p:cNvGrpSpPr/>
        <p:nvPr/>
      </p:nvGrpSpPr>
      <p:grpSpPr>
        <a:xfrm>
          <a:off x="0" y="0"/>
          <a:ext cx="0" cy="0"/>
          <a:chOff x="0" y="0"/>
          <a:chExt cx="0" cy="0"/>
        </a:xfrm>
      </p:grpSpPr>
      <p:sp>
        <p:nvSpPr>
          <p:cNvPr id="319" name="Google Shape;319;p4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20" name="Google Shape;320;p4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43"/>
          <p:cNvSpPr txBox="1"/>
          <p:nvPr>
            <p:ph idx="1" type="body"/>
          </p:nvPr>
        </p:nvSpPr>
        <p:spPr>
          <a:xfrm>
            <a:off x="274320"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3" name="Google Shape;323;p43"/>
          <p:cNvSpPr txBox="1"/>
          <p:nvPr>
            <p:ph idx="2" type="body"/>
          </p:nvPr>
        </p:nvSpPr>
        <p:spPr>
          <a:xfrm>
            <a:off x="2449256"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4" name="Google Shape;324;p43"/>
          <p:cNvSpPr txBox="1"/>
          <p:nvPr>
            <p:ph idx="3" type="body"/>
          </p:nvPr>
        </p:nvSpPr>
        <p:spPr>
          <a:xfrm>
            <a:off x="4624193"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5" name="Google Shape;325;p43"/>
          <p:cNvSpPr txBox="1"/>
          <p:nvPr>
            <p:ph idx="4" type="body"/>
          </p:nvPr>
        </p:nvSpPr>
        <p:spPr>
          <a:xfrm>
            <a:off x="6799129"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6" name="Google Shape;326;p4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7" name="Shape 327"/>
        <p:cNvGrpSpPr/>
        <p:nvPr/>
      </p:nvGrpSpPr>
      <p:grpSpPr>
        <a:xfrm>
          <a:off x="0" y="0"/>
          <a:ext cx="0" cy="0"/>
          <a:chOff x="0" y="0"/>
          <a:chExt cx="0" cy="0"/>
        </a:xfrm>
      </p:grpSpPr>
      <p:sp>
        <p:nvSpPr>
          <p:cNvPr id="328" name="Google Shape;328;p4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29" name="Google Shape;329;p4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4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44"/>
          <p:cNvSpPr txBox="1"/>
          <p:nvPr>
            <p:ph idx="1" type="subTitle"/>
          </p:nvPr>
        </p:nvSpPr>
        <p:spPr>
          <a:xfrm>
            <a:off x="274320"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2" name="Google Shape;332;p44"/>
          <p:cNvSpPr txBox="1"/>
          <p:nvPr>
            <p:ph idx="2" type="body"/>
          </p:nvPr>
        </p:nvSpPr>
        <p:spPr>
          <a:xfrm>
            <a:off x="274320"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3" name="Google Shape;333;p44"/>
          <p:cNvSpPr txBox="1"/>
          <p:nvPr>
            <p:ph idx="3" type="subTitle"/>
          </p:nvPr>
        </p:nvSpPr>
        <p:spPr>
          <a:xfrm>
            <a:off x="2448306"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4" name="Google Shape;334;p44"/>
          <p:cNvSpPr txBox="1"/>
          <p:nvPr>
            <p:ph idx="4" type="body"/>
          </p:nvPr>
        </p:nvSpPr>
        <p:spPr>
          <a:xfrm>
            <a:off x="2448306"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5" name="Google Shape;335;p44"/>
          <p:cNvSpPr txBox="1"/>
          <p:nvPr>
            <p:ph idx="5" type="subTitle"/>
          </p:nvPr>
        </p:nvSpPr>
        <p:spPr>
          <a:xfrm>
            <a:off x="4622292"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6" name="Google Shape;336;p44"/>
          <p:cNvSpPr txBox="1"/>
          <p:nvPr>
            <p:ph idx="6" type="body"/>
          </p:nvPr>
        </p:nvSpPr>
        <p:spPr>
          <a:xfrm>
            <a:off x="4622292"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7" name="Google Shape;337;p44"/>
          <p:cNvSpPr txBox="1"/>
          <p:nvPr>
            <p:ph idx="7" type="subTitle"/>
          </p:nvPr>
        </p:nvSpPr>
        <p:spPr>
          <a:xfrm>
            <a:off x="6796278"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8" name="Google Shape;338;p44"/>
          <p:cNvSpPr txBox="1"/>
          <p:nvPr>
            <p:ph idx="8" type="body"/>
          </p:nvPr>
        </p:nvSpPr>
        <p:spPr>
          <a:xfrm>
            <a:off x="6796278"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339" name="Shape 339"/>
        <p:cNvGrpSpPr/>
        <p:nvPr/>
      </p:nvGrpSpPr>
      <p:grpSpPr>
        <a:xfrm>
          <a:off x="0" y="0"/>
          <a:ext cx="0" cy="0"/>
          <a:chOff x="0" y="0"/>
          <a:chExt cx="0" cy="0"/>
        </a:xfrm>
      </p:grpSpPr>
      <p:sp>
        <p:nvSpPr>
          <p:cNvPr id="340" name="Google Shape;340;p4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41" name="Google Shape;341;p4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4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45"/>
          <p:cNvSpPr txBox="1"/>
          <p:nvPr>
            <p:ph idx="1" type="body"/>
          </p:nvPr>
        </p:nvSpPr>
        <p:spPr>
          <a:xfrm>
            <a:off x="274320"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4" name="Google Shape;344;p45"/>
          <p:cNvSpPr txBox="1"/>
          <p:nvPr>
            <p:ph idx="2" type="subTitle"/>
          </p:nvPr>
        </p:nvSpPr>
        <p:spPr>
          <a:xfrm>
            <a:off x="274320"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5" name="Google Shape;345;p45"/>
          <p:cNvSpPr txBox="1"/>
          <p:nvPr>
            <p:ph idx="3" type="body"/>
          </p:nvPr>
        </p:nvSpPr>
        <p:spPr>
          <a:xfrm>
            <a:off x="274320"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6" name="Google Shape;346;p45"/>
          <p:cNvSpPr txBox="1"/>
          <p:nvPr>
            <p:ph idx="4" type="body"/>
          </p:nvPr>
        </p:nvSpPr>
        <p:spPr>
          <a:xfrm>
            <a:off x="2448306"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7" name="Google Shape;347;p45"/>
          <p:cNvSpPr txBox="1"/>
          <p:nvPr>
            <p:ph idx="5" type="subTitle"/>
          </p:nvPr>
        </p:nvSpPr>
        <p:spPr>
          <a:xfrm>
            <a:off x="2448306"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8" name="Google Shape;348;p45"/>
          <p:cNvSpPr txBox="1"/>
          <p:nvPr>
            <p:ph idx="6" type="body"/>
          </p:nvPr>
        </p:nvSpPr>
        <p:spPr>
          <a:xfrm>
            <a:off x="2448306"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9" name="Google Shape;349;p45"/>
          <p:cNvSpPr txBox="1"/>
          <p:nvPr>
            <p:ph idx="7" type="body"/>
          </p:nvPr>
        </p:nvSpPr>
        <p:spPr>
          <a:xfrm>
            <a:off x="4622292"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0" name="Google Shape;350;p45"/>
          <p:cNvSpPr txBox="1"/>
          <p:nvPr>
            <p:ph idx="8" type="subTitle"/>
          </p:nvPr>
        </p:nvSpPr>
        <p:spPr>
          <a:xfrm>
            <a:off x="4622292"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1" name="Google Shape;351;p45"/>
          <p:cNvSpPr txBox="1"/>
          <p:nvPr>
            <p:ph idx="9" type="body"/>
          </p:nvPr>
        </p:nvSpPr>
        <p:spPr>
          <a:xfrm>
            <a:off x="4622292"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2" name="Google Shape;352;p45"/>
          <p:cNvSpPr txBox="1"/>
          <p:nvPr>
            <p:ph idx="13" type="body"/>
          </p:nvPr>
        </p:nvSpPr>
        <p:spPr>
          <a:xfrm>
            <a:off x="6796278"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3" name="Google Shape;353;p45"/>
          <p:cNvSpPr txBox="1"/>
          <p:nvPr>
            <p:ph idx="14" type="subTitle"/>
          </p:nvPr>
        </p:nvSpPr>
        <p:spPr>
          <a:xfrm>
            <a:off x="6796278"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4" name="Google Shape;354;p45"/>
          <p:cNvSpPr txBox="1"/>
          <p:nvPr>
            <p:ph idx="15" type="body"/>
          </p:nvPr>
        </p:nvSpPr>
        <p:spPr>
          <a:xfrm>
            <a:off x="6796278"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5" name="Google Shape;355;p4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356" name="Shape 356"/>
        <p:cNvGrpSpPr/>
        <p:nvPr/>
      </p:nvGrpSpPr>
      <p:grpSpPr>
        <a:xfrm>
          <a:off x="0" y="0"/>
          <a:ext cx="0" cy="0"/>
          <a:chOff x="0" y="0"/>
          <a:chExt cx="0" cy="0"/>
        </a:xfrm>
      </p:grpSpPr>
      <p:sp>
        <p:nvSpPr>
          <p:cNvPr id="357" name="Google Shape;357;p4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58" name="Google Shape;358;p4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0" name="Google Shape;360;p46"/>
          <p:cNvSpPr txBox="1"/>
          <p:nvPr>
            <p:ph idx="1" type="body"/>
          </p:nvPr>
        </p:nvSpPr>
        <p:spPr>
          <a:xfrm>
            <a:off x="73342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1" name="Google Shape;361;p46"/>
          <p:cNvSpPr txBox="1"/>
          <p:nvPr>
            <p:ph idx="2" type="subTitle"/>
          </p:nvPr>
        </p:nvSpPr>
        <p:spPr>
          <a:xfrm>
            <a:off x="274320"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2" name="Google Shape;362;p46"/>
          <p:cNvSpPr txBox="1"/>
          <p:nvPr>
            <p:ph idx="3" type="body"/>
          </p:nvPr>
        </p:nvSpPr>
        <p:spPr>
          <a:xfrm>
            <a:off x="274320"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3" name="Google Shape;363;p46"/>
          <p:cNvSpPr txBox="1"/>
          <p:nvPr>
            <p:ph idx="4" type="body"/>
          </p:nvPr>
        </p:nvSpPr>
        <p:spPr>
          <a:xfrm>
            <a:off x="285940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4" name="Google Shape;364;p46"/>
          <p:cNvSpPr txBox="1"/>
          <p:nvPr>
            <p:ph idx="5" type="subTitle"/>
          </p:nvPr>
        </p:nvSpPr>
        <p:spPr>
          <a:xfrm>
            <a:off x="2448306"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5" name="Google Shape;365;p46"/>
          <p:cNvSpPr txBox="1"/>
          <p:nvPr>
            <p:ph idx="6" type="body"/>
          </p:nvPr>
        </p:nvSpPr>
        <p:spPr>
          <a:xfrm>
            <a:off x="2448306"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6" name="Google Shape;366;p46"/>
          <p:cNvSpPr txBox="1"/>
          <p:nvPr>
            <p:ph idx="7" type="body"/>
          </p:nvPr>
        </p:nvSpPr>
        <p:spPr>
          <a:xfrm>
            <a:off x="498538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7" name="Google Shape;367;p46"/>
          <p:cNvSpPr txBox="1"/>
          <p:nvPr>
            <p:ph idx="8" type="subTitle"/>
          </p:nvPr>
        </p:nvSpPr>
        <p:spPr>
          <a:xfrm>
            <a:off x="4622292"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8" name="Google Shape;368;p46"/>
          <p:cNvSpPr txBox="1"/>
          <p:nvPr>
            <p:ph idx="9" type="body"/>
          </p:nvPr>
        </p:nvSpPr>
        <p:spPr>
          <a:xfrm>
            <a:off x="4622292"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9" name="Google Shape;369;p46"/>
          <p:cNvSpPr txBox="1"/>
          <p:nvPr>
            <p:ph idx="13" type="body"/>
          </p:nvPr>
        </p:nvSpPr>
        <p:spPr>
          <a:xfrm>
            <a:off x="711136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0" name="Google Shape;370;p46"/>
          <p:cNvSpPr txBox="1"/>
          <p:nvPr>
            <p:ph idx="14" type="subTitle"/>
          </p:nvPr>
        </p:nvSpPr>
        <p:spPr>
          <a:xfrm>
            <a:off x="6796278"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71" name="Google Shape;371;p46"/>
          <p:cNvSpPr txBox="1"/>
          <p:nvPr>
            <p:ph idx="15" type="body"/>
          </p:nvPr>
        </p:nvSpPr>
        <p:spPr>
          <a:xfrm>
            <a:off x="6796278"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2" name="Google Shape;372;p4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73" name="Shape 373"/>
        <p:cNvGrpSpPr/>
        <p:nvPr/>
      </p:nvGrpSpPr>
      <p:grpSpPr>
        <a:xfrm>
          <a:off x="0" y="0"/>
          <a:ext cx="0" cy="0"/>
          <a:chOff x="0" y="0"/>
          <a:chExt cx="0" cy="0"/>
        </a:xfrm>
      </p:grpSpPr>
      <p:sp>
        <p:nvSpPr>
          <p:cNvPr id="374" name="Google Shape;374;p4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75" name="Google Shape;375;p4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4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7" name="Google Shape;377;p47"/>
          <p:cNvSpPr txBox="1"/>
          <p:nvPr>
            <p:ph idx="1" type="body"/>
          </p:nvPr>
        </p:nvSpPr>
        <p:spPr>
          <a:xfrm>
            <a:off x="274320"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8" name="Google Shape;378;p47"/>
          <p:cNvSpPr txBox="1"/>
          <p:nvPr>
            <p:ph idx="2" type="subTitle"/>
          </p:nvPr>
        </p:nvSpPr>
        <p:spPr>
          <a:xfrm>
            <a:off x="274320"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79" name="Google Shape;379;p47"/>
          <p:cNvSpPr txBox="1"/>
          <p:nvPr>
            <p:ph idx="3" type="body"/>
          </p:nvPr>
        </p:nvSpPr>
        <p:spPr>
          <a:xfrm>
            <a:off x="2448306"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0" name="Google Shape;380;p47"/>
          <p:cNvSpPr txBox="1"/>
          <p:nvPr>
            <p:ph idx="4" type="subTitle"/>
          </p:nvPr>
        </p:nvSpPr>
        <p:spPr>
          <a:xfrm>
            <a:off x="2448306"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1" name="Google Shape;381;p47"/>
          <p:cNvSpPr txBox="1"/>
          <p:nvPr>
            <p:ph idx="5" type="body"/>
          </p:nvPr>
        </p:nvSpPr>
        <p:spPr>
          <a:xfrm>
            <a:off x="4622292"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2" name="Google Shape;382;p47"/>
          <p:cNvSpPr txBox="1"/>
          <p:nvPr>
            <p:ph idx="6" type="subTitle"/>
          </p:nvPr>
        </p:nvSpPr>
        <p:spPr>
          <a:xfrm>
            <a:off x="4622292"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3" name="Google Shape;383;p47"/>
          <p:cNvSpPr txBox="1"/>
          <p:nvPr>
            <p:ph idx="7" type="body"/>
          </p:nvPr>
        </p:nvSpPr>
        <p:spPr>
          <a:xfrm>
            <a:off x="6796278"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4" name="Google Shape;384;p47"/>
          <p:cNvSpPr txBox="1"/>
          <p:nvPr>
            <p:ph idx="8" type="subTitle"/>
          </p:nvPr>
        </p:nvSpPr>
        <p:spPr>
          <a:xfrm>
            <a:off x="6796278"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5" name="Google Shape;385;p4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86" name="Shape 386"/>
        <p:cNvGrpSpPr/>
        <p:nvPr/>
      </p:nvGrpSpPr>
      <p:grpSpPr>
        <a:xfrm>
          <a:off x="0" y="0"/>
          <a:ext cx="0" cy="0"/>
          <a:chOff x="0" y="0"/>
          <a:chExt cx="0" cy="0"/>
        </a:xfrm>
      </p:grpSpPr>
      <p:sp>
        <p:nvSpPr>
          <p:cNvPr id="387" name="Google Shape;387;p4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88" name="Google Shape;388;p4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4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0" name="Google Shape;390;p48"/>
          <p:cNvSpPr txBox="1"/>
          <p:nvPr>
            <p:ph idx="1" type="body"/>
          </p:nvPr>
        </p:nvSpPr>
        <p:spPr>
          <a:xfrm>
            <a:off x="1170432"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1" name="Google Shape;391;p48"/>
          <p:cNvSpPr txBox="1"/>
          <p:nvPr>
            <p:ph idx="2" type="body"/>
          </p:nvPr>
        </p:nvSpPr>
        <p:spPr>
          <a:xfrm>
            <a:off x="587502"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2" name="Google Shape;392;p48"/>
          <p:cNvSpPr txBox="1"/>
          <p:nvPr>
            <p:ph idx="3" type="body"/>
          </p:nvPr>
        </p:nvSpPr>
        <p:spPr>
          <a:xfrm>
            <a:off x="3979926"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3" name="Google Shape;393;p48"/>
          <p:cNvSpPr txBox="1"/>
          <p:nvPr>
            <p:ph idx="4" type="body"/>
          </p:nvPr>
        </p:nvSpPr>
        <p:spPr>
          <a:xfrm>
            <a:off x="3396996"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4" name="Google Shape;394;p48"/>
          <p:cNvSpPr txBox="1"/>
          <p:nvPr>
            <p:ph idx="5" type="body"/>
          </p:nvPr>
        </p:nvSpPr>
        <p:spPr>
          <a:xfrm>
            <a:off x="6798564"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5" name="Google Shape;395;p48"/>
          <p:cNvSpPr txBox="1"/>
          <p:nvPr>
            <p:ph idx="6" type="body"/>
          </p:nvPr>
        </p:nvSpPr>
        <p:spPr>
          <a:xfrm>
            <a:off x="6215634"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6" name="Google Shape;396;p48"/>
          <p:cNvSpPr txBox="1"/>
          <p:nvPr>
            <p:ph idx="7" type="body"/>
          </p:nvPr>
        </p:nvSpPr>
        <p:spPr>
          <a:xfrm>
            <a:off x="1170432"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7" name="Google Shape;397;p48"/>
          <p:cNvSpPr txBox="1"/>
          <p:nvPr>
            <p:ph idx="8" type="body"/>
          </p:nvPr>
        </p:nvSpPr>
        <p:spPr>
          <a:xfrm>
            <a:off x="587502"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8" name="Google Shape;398;p48"/>
          <p:cNvSpPr txBox="1"/>
          <p:nvPr>
            <p:ph idx="9" type="body"/>
          </p:nvPr>
        </p:nvSpPr>
        <p:spPr>
          <a:xfrm>
            <a:off x="3979926"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9" name="Google Shape;399;p48"/>
          <p:cNvSpPr txBox="1"/>
          <p:nvPr>
            <p:ph idx="13" type="body"/>
          </p:nvPr>
        </p:nvSpPr>
        <p:spPr>
          <a:xfrm>
            <a:off x="3396996"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0" name="Google Shape;400;p48"/>
          <p:cNvSpPr txBox="1"/>
          <p:nvPr>
            <p:ph idx="14" type="body"/>
          </p:nvPr>
        </p:nvSpPr>
        <p:spPr>
          <a:xfrm>
            <a:off x="6798564"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1" name="Google Shape;401;p48"/>
          <p:cNvSpPr txBox="1"/>
          <p:nvPr>
            <p:ph idx="15" type="body"/>
          </p:nvPr>
        </p:nvSpPr>
        <p:spPr>
          <a:xfrm>
            <a:off x="6215634"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2" name="Google Shape;402;p4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403" name="Shape 403"/>
        <p:cNvGrpSpPr/>
        <p:nvPr/>
      </p:nvGrpSpPr>
      <p:grpSpPr>
        <a:xfrm>
          <a:off x="0" y="0"/>
          <a:ext cx="0" cy="0"/>
          <a:chOff x="0" y="0"/>
          <a:chExt cx="0" cy="0"/>
        </a:xfrm>
      </p:grpSpPr>
      <p:sp>
        <p:nvSpPr>
          <p:cNvPr id="404" name="Google Shape;404;p4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05" name="Google Shape;405;p4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4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7" name="Google Shape;407;p49"/>
          <p:cNvSpPr txBox="1"/>
          <p:nvPr>
            <p:ph idx="1" type="body"/>
          </p:nvPr>
        </p:nvSpPr>
        <p:spPr>
          <a:xfrm>
            <a:off x="274320"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8" name="Google Shape;408;p49"/>
          <p:cNvSpPr txBox="1"/>
          <p:nvPr>
            <p:ph idx="2" type="subTitle"/>
          </p:nvPr>
        </p:nvSpPr>
        <p:spPr>
          <a:xfrm>
            <a:off x="274320"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09" name="Google Shape;409;p49"/>
          <p:cNvSpPr txBox="1"/>
          <p:nvPr>
            <p:ph idx="3" type="body"/>
          </p:nvPr>
        </p:nvSpPr>
        <p:spPr>
          <a:xfrm>
            <a:off x="274320"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0" name="Google Shape;410;p49"/>
          <p:cNvSpPr txBox="1"/>
          <p:nvPr>
            <p:ph idx="4" type="body"/>
          </p:nvPr>
        </p:nvSpPr>
        <p:spPr>
          <a:xfrm>
            <a:off x="2448306"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1" name="Google Shape;411;p49"/>
          <p:cNvSpPr txBox="1"/>
          <p:nvPr>
            <p:ph idx="5" type="subTitle"/>
          </p:nvPr>
        </p:nvSpPr>
        <p:spPr>
          <a:xfrm>
            <a:off x="2448306"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2" name="Google Shape;412;p49"/>
          <p:cNvSpPr txBox="1"/>
          <p:nvPr>
            <p:ph idx="6" type="body"/>
          </p:nvPr>
        </p:nvSpPr>
        <p:spPr>
          <a:xfrm>
            <a:off x="2448306"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3" name="Google Shape;413;p49"/>
          <p:cNvSpPr txBox="1"/>
          <p:nvPr>
            <p:ph idx="7" type="body"/>
          </p:nvPr>
        </p:nvSpPr>
        <p:spPr>
          <a:xfrm>
            <a:off x="4622292"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4" name="Google Shape;414;p49"/>
          <p:cNvSpPr txBox="1"/>
          <p:nvPr>
            <p:ph idx="8" type="subTitle"/>
          </p:nvPr>
        </p:nvSpPr>
        <p:spPr>
          <a:xfrm>
            <a:off x="4622292"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5" name="Google Shape;415;p49"/>
          <p:cNvSpPr txBox="1"/>
          <p:nvPr>
            <p:ph idx="9" type="body"/>
          </p:nvPr>
        </p:nvSpPr>
        <p:spPr>
          <a:xfrm>
            <a:off x="4622292"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6" name="Google Shape;416;p49"/>
          <p:cNvSpPr txBox="1"/>
          <p:nvPr>
            <p:ph idx="13" type="body"/>
          </p:nvPr>
        </p:nvSpPr>
        <p:spPr>
          <a:xfrm>
            <a:off x="6796278"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7" name="Google Shape;417;p49"/>
          <p:cNvSpPr txBox="1"/>
          <p:nvPr>
            <p:ph idx="14" type="subTitle"/>
          </p:nvPr>
        </p:nvSpPr>
        <p:spPr>
          <a:xfrm>
            <a:off x="6796278"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8" name="Google Shape;418;p49"/>
          <p:cNvSpPr txBox="1"/>
          <p:nvPr>
            <p:ph idx="15" type="body"/>
          </p:nvPr>
        </p:nvSpPr>
        <p:spPr>
          <a:xfrm>
            <a:off x="6796278"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9" name="Google Shape;419;p49"/>
          <p:cNvSpPr txBox="1"/>
          <p:nvPr>
            <p:ph idx="16" type="body"/>
          </p:nvPr>
        </p:nvSpPr>
        <p:spPr>
          <a:xfrm>
            <a:off x="274320"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0" name="Google Shape;420;p49"/>
          <p:cNvSpPr txBox="1"/>
          <p:nvPr>
            <p:ph idx="17" type="subTitle"/>
          </p:nvPr>
        </p:nvSpPr>
        <p:spPr>
          <a:xfrm>
            <a:off x="274320"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1" name="Google Shape;421;p49"/>
          <p:cNvSpPr txBox="1"/>
          <p:nvPr>
            <p:ph idx="18" type="body"/>
          </p:nvPr>
        </p:nvSpPr>
        <p:spPr>
          <a:xfrm>
            <a:off x="274320"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2" name="Google Shape;422;p49"/>
          <p:cNvSpPr txBox="1"/>
          <p:nvPr>
            <p:ph idx="19" type="body"/>
          </p:nvPr>
        </p:nvSpPr>
        <p:spPr>
          <a:xfrm>
            <a:off x="2448306"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3" name="Google Shape;423;p49"/>
          <p:cNvSpPr txBox="1"/>
          <p:nvPr>
            <p:ph idx="20" type="subTitle"/>
          </p:nvPr>
        </p:nvSpPr>
        <p:spPr>
          <a:xfrm>
            <a:off x="2448306"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4" name="Google Shape;424;p49"/>
          <p:cNvSpPr txBox="1"/>
          <p:nvPr>
            <p:ph idx="21" type="body"/>
          </p:nvPr>
        </p:nvSpPr>
        <p:spPr>
          <a:xfrm>
            <a:off x="2448306"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5" name="Google Shape;425;p49"/>
          <p:cNvSpPr txBox="1"/>
          <p:nvPr>
            <p:ph idx="22" type="body"/>
          </p:nvPr>
        </p:nvSpPr>
        <p:spPr>
          <a:xfrm>
            <a:off x="4622292"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6" name="Google Shape;426;p49"/>
          <p:cNvSpPr txBox="1"/>
          <p:nvPr>
            <p:ph idx="23" type="subTitle"/>
          </p:nvPr>
        </p:nvSpPr>
        <p:spPr>
          <a:xfrm>
            <a:off x="4622292"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7" name="Google Shape;427;p49"/>
          <p:cNvSpPr txBox="1"/>
          <p:nvPr>
            <p:ph idx="24" type="body"/>
          </p:nvPr>
        </p:nvSpPr>
        <p:spPr>
          <a:xfrm>
            <a:off x="4622292"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8" name="Google Shape;428;p49"/>
          <p:cNvSpPr txBox="1"/>
          <p:nvPr>
            <p:ph idx="25" type="body"/>
          </p:nvPr>
        </p:nvSpPr>
        <p:spPr>
          <a:xfrm>
            <a:off x="6796278"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9" name="Google Shape;429;p49"/>
          <p:cNvSpPr txBox="1"/>
          <p:nvPr>
            <p:ph idx="26" type="subTitle"/>
          </p:nvPr>
        </p:nvSpPr>
        <p:spPr>
          <a:xfrm>
            <a:off x="6796278"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30" name="Google Shape;430;p49"/>
          <p:cNvSpPr txBox="1"/>
          <p:nvPr>
            <p:ph idx="27" type="body"/>
          </p:nvPr>
        </p:nvSpPr>
        <p:spPr>
          <a:xfrm>
            <a:off x="6796278"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1" name="Google Shape;431;p4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432" name="Shape 432"/>
        <p:cNvGrpSpPr/>
        <p:nvPr/>
      </p:nvGrpSpPr>
      <p:grpSpPr>
        <a:xfrm>
          <a:off x="0" y="0"/>
          <a:ext cx="0" cy="0"/>
          <a:chOff x="0" y="0"/>
          <a:chExt cx="0" cy="0"/>
        </a:xfrm>
      </p:grpSpPr>
      <p:sp>
        <p:nvSpPr>
          <p:cNvPr id="433" name="Google Shape;433;p5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34" name="Google Shape;434;p5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5" name="Google Shape;435;p5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50"/>
          <p:cNvSpPr txBox="1"/>
          <p:nvPr>
            <p:ph idx="1" type="body"/>
          </p:nvPr>
        </p:nvSpPr>
        <p:spPr>
          <a:xfrm>
            <a:off x="33841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7" name="Google Shape;437;p50"/>
          <p:cNvSpPr txBox="1"/>
          <p:nvPr>
            <p:ph idx="2" type="body"/>
          </p:nvPr>
        </p:nvSpPr>
        <p:spPr>
          <a:xfrm>
            <a:off x="251161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8" name="Google Shape;438;p50"/>
          <p:cNvSpPr txBox="1"/>
          <p:nvPr>
            <p:ph idx="3" type="body"/>
          </p:nvPr>
        </p:nvSpPr>
        <p:spPr>
          <a:xfrm>
            <a:off x="468480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9" name="Google Shape;439;p50"/>
          <p:cNvSpPr txBox="1"/>
          <p:nvPr>
            <p:ph idx="4" type="body"/>
          </p:nvPr>
        </p:nvSpPr>
        <p:spPr>
          <a:xfrm>
            <a:off x="685800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0" name="Google Shape;440;p50"/>
          <p:cNvSpPr txBox="1"/>
          <p:nvPr>
            <p:ph idx="5" type="body"/>
          </p:nvPr>
        </p:nvSpPr>
        <p:spPr>
          <a:xfrm>
            <a:off x="33841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1" name="Google Shape;441;p50"/>
          <p:cNvSpPr txBox="1"/>
          <p:nvPr>
            <p:ph idx="6" type="body"/>
          </p:nvPr>
        </p:nvSpPr>
        <p:spPr>
          <a:xfrm>
            <a:off x="251161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2" name="Google Shape;442;p50"/>
          <p:cNvSpPr txBox="1"/>
          <p:nvPr>
            <p:ph idx="7" type="body"/>
          </p:nvPr>
        </p:nvSpPr>
        <p:spPr>
          <a:xfrm>
            <a:off x="468480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3" name="Google Shape;443;p50"/>
          <p:cNvSpPr txBox="1"/>
          <p:nvPr>
            <p:ph idx="8" type="body"/>
          </p:nvPr>
        </p:nvSpPr>
        <p:spPr>
          <a:xfrm>
            <a:off x="685800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4" name="Google Shape;444;p5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45" name="Shape 445"/>
        <p:cNvGrpSpPr/>
        <p:nvPr/>
      </p:nvGrpSpPr>
      <p:grpSpPr>
        <a:xfrm>
          <a:off x="0" y="0"/>
          <a:ext cx="0" cy="0"/>
          <a:chOff x="0" y="0"/>
          <a:chExt cx="0" cy="0"/>
        </a:xfrm>
      </p:grpSpPr>
      <p:sp>
        <p:nvSpPr>
          <p:cNvPr id="446" name="Google Shape;446;p5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7" name="Google Shape;447;p5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8" name="Google Shape;448;p5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9" name="Google Shape;449;p51"/>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50" name="Shape 450"/>
        <p:cNvGrpSpPr/>
        <p:nvPr/>
      </p:nvGrpSpPr>
      <p:grpSpPr>
        <a:xfrm>
          <a:off x="0" y="0"/>
          <a:ext cx="0" cy="0"/>
          <a:chOff x="0" y="0"/>
          <a:chExt cx="0" cy="0"/>
        </a:xfrm>
      </p:grpSpPr>
      <p:sp>
        <p:nvSpPr>
          <p:cNvPr id="451" name="Google Shape;451;p5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52" name="Google Shape;452;p5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52"/>
          <p:cNvSpPr txBox="1"/>
          <p:nvPr>
            <p:ph type="title"/>
          </p:nvPr>
        </p:nvSpPr>
        <p:spPr>
          <a:xfrm>
            <a:off x="274320" y="224644"/>
            <a:ext cx="8676907"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54" name="Shape 454"/>
        <p:cNvGrpSpPr/>
        <p:nvPr/>
      </p:nvGrpSpPr>
      <p:grpSpPr>
        <a:xfrm>
          <a:off x="0" y="0"/>
          <a:ext cx="0" cy="0"/>
          <a:chOff x="0" y="0"/>
          <a:chExt cx="0" cy="0"/>
        </a:xfrm>
      </p:grpSpPr>
      <p:sp>
        <p:nvSpPr>
          <p:cNvPr id="455" name="Google Shape;455;p5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56" name="Google Shape;456;p5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53"/>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8" name="Google Shape;458;p53"/>
          <p:cNvSpPr txBox="1"/>
          <p:nvPr>
            <p:ph idx="1" type="body"/>
          </p:nvPr>
        </p:nvSpPr>
        <p:spPr>
          <a:xfrm>
            <a:off x="0" y="333374"/>
            <a:ext cx="9144000" cy="4484449"/>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700"/>
              <a:buNone/>
              <a:defRPr sz="27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459" name="Shape 459"/>
        <p:cNvGrpSpPr/>
        <p:nvPr/>
      </p:nvGrpSpPr>
      <p:grpSpPr>
        <a:xfrm>
          <a:off x="0" y="0"/>
          <a:ext cx="0" cy="0"/>
          <a:chOff x="0" y="0"/>
          <a:chExt cx="0" cy="0"/>
        </a:xfrm>
      </p:grpSpPr>
      <p:grpSp>
        <p:nvGrpSpPr>
          <p:cNvPr id="460" name="Google Shape;460;p54"/>
          <p:cNvGrpSpPr/>
          <p:nvPr/>
        </p:nvGrpSpPr>
        <p:grpSpPr>
          <a:xfrm>
            <a:off x="0" y="1"/>
            <a:ext cx="9144000" cy="5143500"/>
            <a:chOff x="0" y="1"/>
            <a:chExt cx="12192000" cy="6858000"/>
          </a:xfrm>
        </p:grpSpPr>
        <p:sp>
          <p:nvSpPr>
            <p:cNvPr id="461" name="Google Shape;461;p54"/>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2" name="Google Shape;462;p54"/>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63" name="Google Shape;463;p54"/>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64" name="Google Shape;464;p5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65" name="Google Shape;465;p5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54"/>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2400"/>
              <a:buFont typeface="Arial"/>
              <a:buNone/>
              <a:defRPr>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7" name="Google Shape;467;p54"/>
          <p:cNvSpPr txBox="1"/>
          <p:nvPr>
            <p:ph idx="1" type="body"/>
          </p:nvPr>
        </p:nvSpPr>
        <p:spPr>
          <a:xfrm>
            <a:off x="134429" y="754018"/>
            <a:ext cx="3301238" cy="4072040"/>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2"/>
              </a:buClr>
              <a:buSzPts val="1800"/>
              <a:buFont typeface="Arial"/>
              <a:buNone/>
              <a:defRPr sz="1800">
                <a:solidFill>
                  <a:schemeClr val="lt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8" name="Google Shape;468;p54"/>
          <p:cNvSpPr txBox="1"/>
          <p:nvPr>
            <p:ph idx="2" type="subTitle"/>
          </p:nvPr>
        </p:nvSpPr>
        <p:spPr>
          <a:xfrm>
            <a:off x="3436144" y="756047"/>
            <a:ext cx="635794" cy="242888"/>
          </a:xfrm>
          <a:prstGeom prst="rect">
            <a:avLst/>
          </a:prstGeom>
          <a:no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9" name="Google Shape;469;p54"/>
          <p:cNvSpPr txBox="1"/>
          <p:nvPr>
            <p:ph idx="3" type="subTitle"/>
          </p:nvPr>
        </p:nvSpPr>
        <p:spPr>
          <a:xfrm>
            <a:off x="4071938" y="756047"/>
            <a:ext cx="1843088" cy="242888"/>
          </a:xfrm>
          <a:prstGeom prst="rect">
            <a:avLst/>
          </a:prstGeom>
          <a:no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70" name="Google Shape;470;p54"/>
          <p:cNvSpPr txBox="1"/>
          <p:nvPr>
            <p:ph idx="4" type="body"/>
          </p:nvPr>
        </p:nvSpPr>
        <p:spPr>
          <a:xfrm>
            <a:off x="3438524" y="1008215"/>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1" name="Google Shape;471;p54"/>
          <p:cNvSpPr txBox="1"/>
          <p:nvPr>
            <p:ph idx="5" type="body"/>
          </p:nvPr>
        </p:nvSpPr>
        <p:spPr>
          <a:xfrm>
            <a:off x="4071938" y="1008215"/>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2" name="Google Shape;472;p54"/>
          <p:cNvSpPr txBox="1"/>
          <p:nvPr>
            <p:ph idx="6" type="body"/>
          </p:nvPr>
        </p:nvSpPr>
        <p:spPr>
          <a:xfrm>
            <a:off x="3438524" y="164226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3" name="Google Shape;473;p54"/>
          <p:cNvSpPr txBox="1"/>
          <p:nvPr>
            <p:ph idx="7" type="body"/>
          </p:nvPr>
        </p:nvSpPr>
        <p:spPr>
          <a:xfrm>
            <a:off x="4071938" y="164226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4" name="Google Shape;474;p54"/>
          <p:cNvSpPr txBox="1"/>
          <p:nvPr>
            <p:ph idx="8" type="body"/>
          </p:nvPr>
        </p:nvSpPr>
        <p:spPr>
          <a:xfrm>
            <a:off x="3438524" y="2276319"/>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5" name="Google Shape;475;p54"/>
          <p:cNvSpPr txBox="1"/>
          <p:nvPr>
            <p:ph idx="9" type="body"/>
          </p:nvPr>
        </p:nvSpPr>
        <p:spPr>
          <a:xfrm>
            <a:off x="4071938" y="2276319"/>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6" name="Google Shape;476;p54"/>
          <p:cNvSpPr txBox="1"/>
          <p:nvPr>
            <p:ph idx="13" type="body"/>
          </p:nvPr>
        </p:nvSpPr>
        <p:spPr>
          <a:xfrm>
            <a:off x="3438524" y="2910371"/>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7" name="Google Shape;477;p54"/>
          <p:cNvSpPr txBox="1"/>
          <p:nvPr>
            <p:ph idx="14" type="body"/>
          </p:nvPr>
        </p:nvSpPr>
        <p:spPr>
          <a:xfrm>
            <a:off x="4071938" y="2910371"/>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8" name="Google Shape;478;p54"/>
          <p:cNvSpPr txBox="1"/>
          <p:nvPr>
            <p:ph idx="15" type="body"/>
          </p:nvPr>
        </p:nvSpPr>
        <p:spPr>
          <a:xfrm>
            <a:off x="3438524" y="3544424"/>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9" name="Google Shape;479;p54"/>
          <p:cNvSpPr txBox="1"/>
          <p:nvPr>
            <p:ph idx="16" type="body"/>
          </p:nvPr>
        </p:nvSpPr>
        <p:spPr>
          <a:xfrm>
            <a:off x="4071938" y="3544424"/>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0" name="Google Shape;480;p54"/>
          <p:cNvSpPr txBox="1"/>
          <p:nvPr>
            <p:ph idx="17" type="body"/>
          </p:nvPr>
        </p:nvSpPr>
        <p:spPr>
          <a:xfrm>
            <a:off x="3438524" y="417847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1" name="Google Shape;481;p54"/>
          <p:cNvSpPr txBox="1"/>
          <p:nvPr>
            <p:ph idx="18" type="body"/>
          </p:nvPr>
        </p:nvSpPr>
        <p:spPr>
          <a:xfrm>
            <a:off x="4071938" y="417847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82" name="Shape 482"/>
        <p:cNvGrpSpPr/>
        <p:nvPr/>
      </p:nvGrpSpPr>
      <p:grpSpPr>
        <a:xfrm>
          <a:off x="0" y="0"/>
          <a:ext cx="0" cy="0"/>
          <a:chOff x="0" y="0"/>
          <a:chExt cx="0" cy="0"/>
        </a:xfrm>
      </p:grpSpPr>
      <p:grpSp>
        <p:nvGrpSpPr>
          <p:cNvPr id="483" name="Google Shape;483;p55"/>
          <p:cNvGrpSpPr/>
          <p:nvPr/>
        </p:nvGrpSpPr>
        <p:grpSpPr>
          <a:xfrm>
            <a:off x="0" y="1"/>
            <a:ext cx="9144000" cy="5143500"/>
            <a:chOff x="0" y="1"/>
            <a:chExt cx="12192000" cy="6858000"/>
          </a:xfrm>
        </p:grpSpPr>
        <p:sp>
          <p:nvSpPr>
            <p:cNvPr id="484" name="Google Shape;484;p55"/>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85" name="Google Shape;485;p55"/>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86" name="Google Shape;486;p55"/>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87" name="Google Shape;487;p55"/>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88" name="Google Shape;488;p5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55"/>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0" name="Google Shape;490;p55"/>
          <p:cNvSpPr txBox="1"/>
          <p:nvPr>
            <p:ph idx="1" type="body"/>
          </p:nvPr>
        </p:nvSpPr>
        <p:spPr>
          <a:xfrm>
            <a:off x="134429" y="754017"/>
            <a:ext cx="3301238" cy="407204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2100"/>
              <a:buFont typeface="Arial"/>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1" name="Google Shape;491;p55"/>
          <p:cNvSpPr txBox="1"/>
          <p:nvPr>
            <p:ph idx="2" type="subTitle"/>
          </p:nvPr>
        </p:nvSpPr>
        <p:spPr>
          <a:xfrm>
            <a:off x="3435666" y="765514"/>
            <a:ext cx="5708333" cy="300038"/>
          </a:xfrm>
          <a:prstGeom prst="rect">
            <a:avLst/>
          </a:prstGeom>
          <a:solidFill>
            <a:schemeClr val="accent2"/>
          </a:solid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92" name="Google Shape;492;p55"/>
          <p:cNvSpPr txBox="1"/>
          <p:nvPr>
            <p:ph idx="3" type="body"/>
          </p:nvPr>
        </p:nvSpPr>
        <p:spPr>
          <a:xfrm>
            <a:off x="3664744" y="1065448"/>
            <a:ext cx="5450711" cy="3716534"/>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93" name="Shape 493"/>
        <p:cNvGrpSpPr/>
        <p:nvPr/>
      </p:nvGrpSpPr>
      <p:grpSpPr>
        <a:xfrm>
          <a:off x="0" y="0"/>
          <a:ext cx="0" cy="0"/>
          <a:chOff x="0" y="0"/>
          <a:chExt cx="0" cy="0"/>
        </a:xfrm>
      </p:grpSpPr>
      <p:grpSp>
        <p:nvGrpSpPr>
          <p:cNvPr id="494" name="Google Shape;494;p56"/>
          <p:cNvGrpSpPr/>
          <p:nvPr/>
        </p:nvGrpSpPr>
        <p:grpSpPr>
          <a:xfrm>
            <a:off x="0" y="1"/>
            <a:ext cx="9144000" cy="5143500"/>
            <a:chOff x="0" y="1"/>
            <a:chExt cx="12192000" cy="6858000"/>
          </a:xfrm>
        </p:grpSpPr>
        <p:sp>
          <p:nvSpPr>
            <p:cNvPr id="495" name="Google Shape;495;p56"/>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96" name="Google Shape;496;p56"/>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97" name="Google Shape;497;p56"/>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98" name="Google Shape;498;p5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56"/>
          <p:cNvSpPr txBox="1"/>
          <p:nvPr>
            <p:ph type="title"/>
          </p:nvPr>
        </p:nvSpPr>
        <p:spPr>
          <a:xfrm>
            <a:off x="134430" y="134911"/>
            <a:ext cx="8830808"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0" name="Google Shape;500;p56"/>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1" name="Google Shape;501;p56"/>
          <p:cNvSpPr txBox="1"/>
          <p:nvPr>
            <p:ph idx="2" type="body"/>
          </p:nvPr>
        </p:nvSpPr>
        <p:spPr>
          <a:xfrm>
            <a:off x="4238625" y="889123"/>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2" name="Google Shape;502;p56"/>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3" name="Google Shape;503;p56"/>
          <p:cNvSpPr txBox="1"/>
          <p:nvPr>
            <p:ph idx="4" type="body"/>
          </p:nvPr>
        </p:nvSpPr>
        <p:spPr>
          <a:xfrm>
            <a:off x="4238624" y="1894842"/>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4" name="Google Shape;504;p56"/>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5" name="Google Shape;505;p56"/>
          <p:cNvSpPr txBox="1"/>
          <p:nvPr>
            <p:ph idx="6" type="body"/>
          </p:nvPr>
        </p:nvSpPr>
        <p:spPr>
          <a:xfrm>
            <a:off x="4238624" y="2912325"/>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6" name="Google Shape;506;p56"/>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7" name="Google Shape;507;p56"/>
          <p:cNvSpPr txBox="1"/>
          <p:nvPr>
            <p:ph idx="8" type="body"/>
          </p:nvPr>
        </p:nvSpPr>
        <p:spPr>
          <a:xfrm>
            <a:off x="4238624" y="3929668"/>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508" name="Shape 508"/>
        <p:cNvGrpSpPr/>
        <p:nvPr/>
      </p:nvGrpSpPr>
      <p:grpSpPr>
        <a:xfrm>
          <a:off x="0" y="0"/>
          <a:ext cx="0" cy="0"/>
          <a:chOff x="0" y="0"/>
          <a:chExt cx="0" cy="0"/>
        </a:xfrm>
      </p:grpSpPr>
      <p:grpSp>
        <p:nvGrpSpPr>
          <p:cNvPr id="509" name="Google Shape;509;p57"/>
          <p:cNvGrpSpPr/>
          <p:nvPr/>
        </p:nvGrpSpPr>
        <p:grpSpPr>
          <a:xfrm>
            <a:off x="0" y="0"/>
            <a:ext cx="9144000" cy="5143500"/>
            <a:chOff x="0" y="0"/>
            <a:chExt cx="12192000" cy="6858000"/>
          </a:xfrm>
        </p:grpSpPr>
        <p:sp>
          <p:nvSpPr>
            <p:cNvPr id="510" name="Google Shape;510;p57"/>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1" name="Google Shape;511;p57"/>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12" name="Google Shape;512;p57"/>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13" name="Google Shape;513;p57"/>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514" name="Google Shape;514;p5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7"/>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6" name="Google Shape;516;p57"/>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7" name="Google Shape;517;p57"/>
          <p:cNvSpPr txBox="1"/>
          <p:nvPr>
            <p:ph idx="2" type="subTitle"/>
          </p:nvPr>
        </p:nvSpPr>
        <p:spPr>
          <a:xfrm>
            <a:off x="0" y="1582341"/>
            <a:ext cx="665560" cy="238125"/>
          </a:xfrm>
          <a:prstGeom prst="rect">
            <a:avLst/>
          </a:prstGeom>
          <a:solidFill>
            <a:schemeClr val="accent2"/>
          </a:solid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8" name="Google Shape;518;p57"/>
          <p:cNvSpPr txBox="1"/>
          <p:nvPr>
            <p:ph idx="3" type="subTitle"/>
          </p:nvPr>
        </p:nvSpPr>
        <p:spPr>
          <a:xfrm>
            <a:off x="680963" y="1582341"/>
            <a:ext cx="8463038" cy="238125"/>
          </a:xfrm>
          <a:prstGeom prst="rect">
            <a:avLst/>
          </a:prstGeom>
          <a:solidFill>
            <a:schemeClr val="accent2"/>
          </a:solid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9" name="Google Shape;519;p57"/>
          <p:cNvSpPr txBox="1"/>
          <p:nvPr>
            <p:ph idx="4" type="body"/>
          </p:nvPr>
        </p:nvSpPr>
        <p:spPr>
          <a:xfrm>
            <a:off x="1" y="1820439"/>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0" name="Google Shape;520;p57"/>
          <p:cNvSpPr txBox="1"/>
          <p:nvPr>
            <p:ph idx="5" type="body"/>
          </p:nvPr>
        </p:nvSpPr>
        <p:spPr>
          <a:xfrm>
            <a:off x="680963" y="1820439"/>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1" name="Google Shape;521;p57"/>
          <p:cNvSpPr txBox="1"/>
          <p:nvPr>
            <p:ph idx="6" type="body"/>
          </p:nvPr>
        </p:nvSpPr>
        <p:spPr>
          <a:xfrm>
            <a:off x="1" y="2325551"/>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2" name="Google Shape;522;p57"/>
          <p:cNvSpPr txBox="1"/>
          <p:nvPr>
            <p:ph idx="7" type="body"/>
          </p:nvPr>
        </p:nvSpPr>
        <p:spPr>
          <a:xfrm>
            <a:off x="680963" y="2325551"/>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3" name="Google Shape;523;p57"/>
          <p:cNvSpPr txBox="1"/>
          <p:nvPr>
            <p:ph idx="8" type="body"/>
          </p:nvPr>
        </p:nvSpPr>
        <p:spPr>
          <a:xfrm>
            <a:off x="1" y="2830662"/>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4" name="Google Shape;524;p57"/>
          <p:cNvSpPr txBox="1"/>
          <p:nvPr>
            <p:ph idx="9" type="body"/>
          </p:nvPr>
        </p:nvSpPr>
        <p:spPr>
          <a:xfrm>
            <a:off x="680963" y="2830662"/>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5" name="Google Shape;525;p57"/>
          <p:cNvSpPr txBox="1"/>
          <p:nvPr>
            <p:ph idx="13" type="body"/>
          </p:nvPr>
        </p:nvSpPr>
        <p:spPr>
          <a:xfrm>
            <a:off x="1" y="3335774"/>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6" name="Google Shape;526;p57"/>
          <p:cNvSpPr txBox="1"/>
          <p:nvPr>
            <p:ph idx="14" type="body"/>
          </p:nvPr>
        </p:nvSpPr>
        <p:spPr>
          <a:xfrm>
            <a:off x="680963" y="3335774"/>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7" name="Google Shape;527;p57"/>
          <p:cNvSpPr txBox="1"/>
          <p:nvPr>
            <p:ph idx="15" type="body"/>
          </p:nvPr>
        </p:nvSpPr>
        <p:spPr>
          <a:xfrm>
            <a:off x="1" y="3840885"/>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8" name="Google Shape;528;p57"/>
          <p:cNvSpPr txBox="1"/>
          <p:nvPr>
            <p:ph idx="16" type="body"/>
          </p:nvPr>
        </p:nvSpPr>
        <p:spPr>
          <a:xfrm>
            <a:off x="680963" y="3840885"/>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9" name="Google Shape;529;p57"/>
          <p:cNvSpPr txBox="1"/>
          <p:nvPr>
            <p:ph idx="17" type="body"/>
          </p:nvPr>
        </p:nvSpPr>
        <p:spPr>
          <a:xfrm>
            <a:off x="1" y="4345998"/>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0" name="Google Shape;530;p57"/>
          <p:cNvSpPr txBox="1"/>
          <p:nvPr>
            <p:ph idx="18" type="body"/>
          </p:nvPr>
        </p:nvSpPr>
        <p:spPr>
          <a:xfrm>
            <a:off x="680963" y="4345998"/>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31" name="Shape 531"/>
        <p:cNvGrpSpPr/>
        <p:nvPr/>
      </p:nvGrpSpPr>
      <p:grpSpPr>
        <a:xfrm>
          <a:off x="0" y="0"/>
          <a:ext cx="0" cy="0"/>
          <a:chOff x="0" y="0"/>
          <a:chExt cx="0" cy="0"/>
        </a:xfrm>
      </p:grpSpPr>
      <p:sp>
        <p:nvSpPr>
          <p:cNvPr id="532" name="Google Shape;532;p5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3" name="Google Shape;533;p5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5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5" name="Google Shape;535;p58"/>
          <p:cNvSpPr txBox="1"/>
          <p:nvPr>
            <p:ph idx="1" type="body"/>
          </p:nvPr>
        </p:nvSpPr>
        <p:spPr>
          <a:xfrm rot="5400000">
            <a:off x="2618040" y="-1516451"/>
            <a:ext cx="4041933" cy="862444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6" name="Google Shape;536;p5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37" name="Shape 537"/>
        <p:cNvGrpSpPr/>
        <p:nvPr/>
      </p:nvGrpSpPr>
      <p:grpSpPr>
        <a:xfrm>
          <a:off x="0" y="0"/>
          <a:ext cx="0" cy="0"/>
          <a:chOff x="0" y="0"/>
          <a:chExt cx="0" cy="0"/>
        </a:xfrm>
      </p:grpSpPr>
      <p:sp>
        <p:nvSpPr>
          <p:cNvPr id="538" name="Google Shape;538;p5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9" name="Google Shape;539;p5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59"/>
          <p:cNvSpPr txBox="1"/>
          <p:nvPr>
            <p:ph type="title"/>
          </p:nvPr>
        </p:nvSpPr>
        <p:spPr>
          <a:xfrm rot="5400000">
            <a:off x="6243021"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1" name="Google Shape;541;p59"/>
          <p:cNvSpPr txBox="1"/>
          <p:nvPr>
            <p:ph idx="1" type="body"/>
          </p:nvPr>
        </p:nvSpPr>
        <p:spPr>
          <a:xfrm rot="5400000">
            <a:off x="1897563" y="-1392506"/>
            <a:ext cx="4595321" cy="7841807"/>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42" name="Google Shape;542;p59"/>
          <p:cNvSpPr/>
          <p:nvPr/>
        </p:nvSpPr>
        <p:spPr>
          <a:xfrm rot="5400000">
            <a:off x="5852987" y="2528628"/>
            <a:ext cx="45605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3" name="Shape 543"/>
        <p:cNvGrpSpPr/>
        <p:nvPr/>
      </p:nvGrpSpPr>
      <p:grpSpPr>
        <a:xfrm>
          <a:off x="0" y="0"/>
          <a:ext cx="0" cy="0"/>
          <a:chOff x="0" y="0"/>
          <a:chExt cx="0" cy="0"/>
        </a:xfrm>
      </p:grpSpPr>
      <p:pic>
        <p:nvPicPr>
          <p:cNvPr id="544" name="Google Shape;544;p60"/>
          <p:cNvPicPr preferRelativeResize="0"/>
          <p:nvPr/>
        </p:nvPicPr>
        <p:blipFill rotWithShape="1">
          <a:blip r:embed="rId2">
            <a:alphaModFix/>
          </a:blip>
          <a:srcRect b="0" l="0" r="0" t="0"/>
          <a:stretch/>
        </p:blipFill>
        <p:spPr>
          <a:xfrm>
            <a:off x="-60767" y="-35939"/>
            <a:ext cx="9271321" cy="5218637"/>
          </a:xfrm>
          <a:prstGeom prst="rect">
            <a:avLst/>
          </a:prstGeom>
          <a:noFill/>
          <a:ln>
            <a:noFill/>
          </a:ln>
        </p:spPr>
      </p:pic>
      <p:sp>
        <p:nvSpPr>
          <p:cNvPr id="545" name="Google Shape;545;p60"/>
          <p:cNvSpPr txBox="1"/>
          <p:nvPr>
            <p:ph type="title"/>
          </p:nvPr>
        </p:nvSpPr>
        <p:spPr>
          <a:xfrm>
            <a:off x="314325" y="2393955"/>
            <a:ext cx="8515350"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60"/>
          <p:cNvSpPr txBox="1"/>
          <p:nvPr>
            <p:ph idx="1" type="body"/>
          </p:nvPr>
        </p:nvSpPr>
        <p:spPr>
          <a:xfrm>
            <a:off x="314325" y="1915767"/>
            <a:ext cx="6044804" cy="366374"/>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500"/>
              </a:spcBef>
              <a:spcAft>
                <a:spcPts val="0"/>
              </a:spcAft>
              <a:buClr>
                <a:schemeClr val="lt1"/>
              </a:buClr>
              <a:buSzPts val="1400"/>
              <a:buChar char="•"/>
              <a:defRPr>
                <a:solidFill>
                  <a:schemeClr val="lt1"/>
                </a:solidFill>
              </a:defRPr>
            </a:lvl4pPr>
            <a:lvl5pPr indent="-317500" lvl="4" marL="2286000" algn="l">
              <a:lnSpc>
                <a:spcPct val="100000"/>
              </a:lnSpc>
              <a:spcBef>
                <a:spcPts val="500"/>
              </a:spcBef>
              <a:spcAft>
                <a:spcPts val="0"/>
              </a:spcAft>
              <a:buClr>
                <a:schemeClr val="lt1"/>
              </a:buClr>
              <a:buSzPts val="1400"/>
              <a:buChar char="•"/>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47" name="Google Shape;547;p60"/>
          <p:cNvPicPr preferRelativeResize="0"/>
          <p:nvPr/>
        </p:nvPicPr>
        <p:blipFill rotWithShape="1">
          <a:blip r:embed="rId3">
            <a:alphaModFix/>
          </a:blip>
          <a:srcRect b="0" l="0" r="0" t="0"/>
          <a:stretch/>
        </p:blipFill>
        <p:spPr>
          <a:xfrm>
            <a:off x="7448324" y="4567379"/>
            <a:ext cx="1329492" cy="336805"/>
          </a:xfrm>
          <a:prstGeom prst="rect">
            <a:avLst/>
          </a:prstGeom>
          <a:noFill/>
          <a:ln>
            <a:noFill/>
          </a:ln>
        </p:spPr>
      </p:pic>
    </p:spTree>
  </p:cSld>
  <p:clrMapOvr>
    <a:masterClrMapping/>
  </p:clrMapOvr>
  <p:extLst>
    <p:ext uri="{DCECCB84-F9BA-43D5-87BE-67443E8EF086}">
      <p15:sldGuideLst>
        <p15:guide id="1" orient="horz" pos="16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48" name="Shape 548"/>
        <p:cNvGrpSpPr/>
        <p:nvPr/>
      </p:nvGrpSpPr>
      <p:grpSpPr>
        <a:xfrm>
          <a:off x="0" y="0"/>
          <a:ext cx="0" cy="0"/>
          <a:chOff x="0" y="0"/>
          <a:chExt cx="0" cy="0"/>
        </a:xfrm>
      </p:grpSpPr>
      <p:pic>
        <p:nvPicPr>
          <p:cNvPr id="549" name="Google Shape;549;p61"/>
          <p:cNvPicPr preferRelativeResize="0"/>
          <p:nvPr/>
        </p:nvPicPr>
        <p:blipFill rotWithShape="1">
          <a:blip r:embed="rId2">
            <a:alphaModFix/>
          </a:blip>
          <a:srcRect b="0" l="0" r="0" t="0"/>
          <a:stretch/>
        </p:blipFill>
        <p:spPr>
          <a:xfrm>
            <a:off x="1852" y="4"/>
            <a:ext cx="9141714" cy="857250"/>
          </a:xfrm>
          <a:prstGeom prst="rect">
            <a:avLst/>
          </a:prstGeom>
          <a:noFill/>
          <a:ln>
            <a:noFill/>
          </a:ln>
        </p:spPr>
      </p:pic>
      <p:sp>
        <p:nvSpPr>
          <p:cNvPr id="550" name="Google Shape;550;p61"/>
          <p:cNvSpPr txBox="1"/>
          <p:nvPr>
            <p:ph type="title"/>
          </p:nvPr>
        </p:nvSpPr>
        <p:spPr>
          <a:xfrm>
            <a:off x="314325" y="273844"/>
            <a:ext cx="6775704"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1" name="Google Shape;551;p61"/>
          <p:cNvSpPr txBox="1"/>
          <p:nvPr>
            <p:ph idx="1" type="body"/>
          </p:nvPr>
        </p:nvSpPr>
        <p:spPr>
          <a:xfrm>
            <a:off x="314325" y="1146131"/>
            <a:ext cx="4128516" cy="3486591"/>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52" name="Google Shape;552;p61"/>
          <p:cNvSpPr txBox="1"/>
          <p:nvPr>
            <p:ph idx="12" type="sldNum"/>
          </p:nvPr>
        </p:nvSpPr>
        <p:spPr>
          <a:xfrm>
            <a:off x="6772275"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61"/>
          <p:cNvSpPr txBox="1"/>
          <p:nvPr>
            <p:ph idx="2" type="body"/>
          </p:nvPr>
        </p:nvSpPr>
        <p:spPr>
          <a:xfrm>
            <a:off x="4684734" y="1143171"/>
            <a:ext cx="4128516" cy="3486591"/>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54" name="Google Shape;554;p61"/>
          <p:cNvSpPr txBox="1"/>
          <p:nvPr>
            <p:ph idx="11" type="ftr"/>
          </p:nvPr>
        </p:nvSpPr>
        <p:spPr>
          <a:xfrm>
            <a:off x="314325"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555" name="Google Shape;555;p61"/>
          <p:cNvPicPr preferRelativeResize="0"/>
          <p:nvPr/>
        </p:nvPicPr>
        <p:blipFill rotWithShape="1">
          <a:blip r:embed="rId3">
            <a:alphaModFix/>
          </a:blip>
          <a:srcRect b="0" l="0" r="0" t="0"/>
          <a:stretch/>
        </p:blipFill>
        <p:spPr>
          <a:xfrm>
            <a:off x="7431899" y="273844"/>
            <a:ext cx="1329492" cy="33680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56" name="Shape 556"/>
        <p:cNvGrpSpPr/>
        <p:nvPr/>
      </p:nvGrpSpPr>
      <p:grpSpPr>
        <a:xfrm>
          <a:off x="0" y="0"/>
          <a:ext cx="0" cy="0"/>
          <a:chOff x="0" y="0"/>
          <a:chExt cx="0" cy="0"/>
        </a:xfrm>
      </p:grpSpPr>
      <p:sp>
        <p:nvSpPr>
          <p:cNvPr id="557" name="Google Shape;557;p62"/>
          <p:cNvSpPr/>
          <p:nvPr/>
        </p:nvSpPr>
        <p:spPr>
          <a:xfrm>
            <a:off x="0" y="0"/>
            <a:ext cx="9144000" cy="5143500"/>
          </a:xfrm>
          <a:prstGeom prst="rect">
            <a:avLst/>
          </a:prstGeom>
          <a:solidFill>
            <a:srgbClr val="232F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8" name="Google Shape;558;p62"/>
          <p:cNvSpPr txBox="1"/>
          <p:nvPr>
            <p:ph type="title"/>
          </p:nvPr>
        </p:nvSpPr>
        <p:spPr>
          <a:xfrm>
            <a:off x="314325" y="2393955"/>
            <a:ext cx="8515350"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9" name="Google Shape;559;p62"/>
          <p:cNvSpPr txBox="1"/>
          <p:nvPr>
            <p:ph idx="1" type="body"/>
          </p:nvPr>
        </p:nvSpPr>
        <p:spPr>
          <a:xfrm>
            <a:off x="314325" y="1915767"/>
            <a:ext cx="6044804" cy="366374"/>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rgbClr val="36C2B4"/>
              </a:buClr>
              <a:buSzPts val="1500"/>
              <a:buNone/>
              <a:defRPr b="0" sz="1500">
                <a:solidFill>
                  <a:srgbClr val="36C2B4"/>
                </a:solidFill>
                <a:latin typeface="Arial"/>
                <a:ea typeface="Arial"/>
                <a:cs typeface="Arial"/>
                <a:sym typeface="Aria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500"/>
              </a:spcBef>
              <a:spcAft>
                <a:spcPts val="0"/>
              </a:spcAft>
              <a:buClr>
                <a:schemeClr val="lt1"/>
              </a:buClr>
              <a:buSzPts val="1400"/>
              <a:buChar char="•"/>
              <a:defRPr>
                <a:solidFill>
                  <a:schemeClr val="lt1"/>
                </a:solidFill>
              </a:defRPr>
            </a:lvl4pPr>
            <a:lvl5pPr indent="-317500" lvl="4" marL="2286000" algn="l">
              <a:lnSpc>
                <a:spcPct val="100000"/>
              </a:lnSpc>
              <a:spcBef>
                <a:spcPts val="500"/>
              </a:spcBef>
              <a:spcAft>
                <a:spcPts val="0"/>
              </a:spcAft>
              <a:buClr>
                <a:schemeClr val="lt1"/>
              </a:buClr>
              <a:buSzPts val="1400"/>
              <a:buChar char="•"/>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60" name="Google Shape;560;p62"/>
          <p:cNvSpPr txBox="1"/>
          <p:nvPr>
            <p:ph idx="11" type="ftr"/>
          </p:nvPr>
        </p:nvSpPr>
        <p:spPr>
          <a:xfrm>
            <a:off x="314325"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561" name="Google Shape;561;p62"/>
          <p:cNvPicPr preferRelativeResize="0"/>
          <p:nvPr/>
        </p:nvPicPr>
        <p:blipFill rotWithShape="1">
          <a:blip r:embed="rId2">
            <a:alphaModFix/>
          </a:blip>
          <a:srcRect b="0" l="0" r="0" t="0"/>
          <a:stretch/>
        </p:blipFill>
        <p:spPr>
          <a:xfrm>
            <a:off x="7448324" y="4567379"/>
            <a:ext cx="1329492" cy="33680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562" name="Shape 562"/>
        <p:cNvGrpSpPr/>
        <p:nvPr/>
      </p:nvGrpSpPr>
      <p:grpSpPr>
        <a:xfrm>
          <a:off x="0" y="0"/>
          <a:ext cx="0" cy="0"/>
          <a:chOff x="0" y="0"/>
          <a:chExt cx="0" cy="0"/>
        </a:xfrm>
      </p:grpSpPr>
      <p:sp>
        <p:nvSpPr>
          <p:cNvPr id="563" name="Google Shape;563;p63"/>
          <p:cNvSpPr/>
          <p:nvPr/>
        </p:nvSpPr>
        <p:spPr>
          <a:xfrm>
            <a:off x="-1" y="0"/>
            <a:ext cx="3844322" cy="5156619"/>
          </a:xfrm>
          <a:prstGeom prst="rect">
            <a:avLst/>
          </a:prstGeom>
          <a:solidFill>
            <a:srgbClr val="232F3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A circuit board&#10;&#10;Description automatically generated" id="564" name="Google Shape;564;p63"/>
          <p:cNvPicPr preferRelativeResize="0"/>
          <p:nvPr/>
        </p:nvPicPr>
        <p:blipFill rotWithShape="1">
          <a:blip r:embed="rId2">
            <a:alphaModFix/>
          </a:blip>
          <a:srcRect b="21596" l="39690" r="5227" t="3208"/>
          <a:stretch/>
        </p:blipFill>
        <p:spPr>
          <a:xfrm>
            <a:off x="441534" y="2369520"/>
            <a:ext cx="3402786" cy="2787099"/>
          </a:xfrm>
          <a:prstGeom prst="rect">
            <a:avLst/>
          </a:prstGeom>
          <a:noFill/>
          <a:ln>
            <a:noFill/>
          </a:ln>
        </p:spPr>
      </p:pic>
      <p:sp>
        <p:nvSpPr>
          <p:cNvPr id="565" name="Google Shape;565;p63"/>
          <p:cNvSpPr txBox="1"/>
          <p:nvPr>
            <p:ph idx="11" type="ftr"/>
          </p:nvPr>
        </p:nvSpPr>
        <p:spPr>
          <a:xfrm>
            <a:off x="5998296" y="4767263"/>
            <a:ext cx="2831379" cy="273844"/>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6" name="Google Shape;566;p63"/>
          <p:cNvSpPr txBox="1"/>
          <p:nvPr>
            <p:ph type="title"/>
          </p:nvPr>
        </p:nvSpPr>
        <p:spPr>
          <a:xfrm>
            <a:off x="314325" y="883782"/>
            <a:ext cx="3201485" cy="994172"/>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7" name="Google Shape;567;p63"/>
          <p:cNvSpPr txBox="1"/>
          <p:nvPr>
            <p:ph idx="12" type="sldNum"/>
          </p:nvPr>
        </p:nvSpPr>
        <p:spPr>
          <a:xfrm>
            <a:off x="317743" y="4767263"/>
            <a:ext cx="2057400"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sz="1200">
                <a:solidFill>
                  <a:schemeClr val="lt1"/>
                </a:solidFill>
                <a:latin typeface="Arial"/>
                <a:ea typeface="Arial"/>
                <a:cs typeface="Arial"/>
                <a:sym typeface="Arial"/>
              </a:defRPr>
            </a:lvl1pPr>
            <a:lvl2pPr indent="0" lvl="1" marL="0" algn="l">
              <a:spcBef>
                <a:spcPts val="0"/>
              </a:spcBef>
              <a:buNone/>
              <a:defRPr sz="1200">
                <a:solidFill>
                  <a:schemeClr val="lt1"/>
                </a:solidFill>
                <a:latin typeface="Arial"/>
                <a:ea typeface="Arial"/>
                <a:cs typeface="Arial"/>
                <a:sym typeface="Arial"/>
              </a:defRPr>
            </a:lvl2pPr>
            <a:lvl3pPr indent="0" lvl="2" marL="0" algn="l">
              <a:spcBef>
                <a:spcPts val="0"/>
              </a:spcBef>
              <a:buNone/>
              <a:defRPr sz="1200">
                <a:solidFill>
                  <a:schemeClr val="lt1"/>
                </a:solidFill>
                <a:latin typeface="Arial"/>
                <a:ea typeface="Arial"/>
                <a:cs typeface="Arial"/>
                <a:sym typeface="Arial"/>
              </a:defRPr>
            </a:lvl3pPr>
            <a:lvl4pPr indent="0" lvl="3" marL="0" algn="l">
              <a:spcBef>
                <a:spcPts val="0"/>
              </a:spcBef>
              <a:buNone/>
              <a:defRPr sz="1200">
                <a:solidFill>
                  <a:schemeClr val="lt1"/>
                </a:solidFill>
                <a:latin typeface="Arial"/>
                <a:ea typeface="Arial"/>
                <a:cs typeface="Arial"/>
                <a:sym typeface="Arial"/>
              </a:defRPr>
            </a:lvl4pPr>
            <a:lvl5pPr indent="0" lvl="4" marL="0" algn="l">
              <a:spcBef>
                <a:spcPts val="0"/>
              </a:spcBef>
              <a:buNone/>
              <a:defRPr sz="1200">
                <a:solidFill>
                  <a:schemeClr val="lt1"/>
                </a:solidFill>
                <a:latin typeface="Arial"/>
                <a:ea typeface="Arial"/>
                <a:cs typeface="Arial"/>
                <a:sym typeface="Arial"/>
              </a:defRPr>
            </a:lvl5pPr>
            <a:lvl6pPr indent="0" lvl="5" marL="0" algn="l">
              <a:spcBef>
                <a:spcPts val="0"/>
              </a:spcBef>
              <a:buNone/>
              <a:defRPr sz="1200">
                <a:solidFill>
                  <a:schemeClr val="lt1"/>
                </a:solidFill>
                <a:latin typeface="Arial"/>
                <a:ea typeface="Arial"/>
                <a:cs typeface="Arial"/>
                <a:sym typeface="Arial"/>
              </a:defRPr>
            </a:lvl6pPr>
            <a:lvl7pPr indent="0" lvl="6" marL="0" algn="l">
              <a:spcBef>
                <a:spcPts val="0"/>
              </a:spcBef>
              <a:buNone/>
              <a:defRPr sz="1200">
                <a:solidFill>
                  <a:schemeClr val="lt1"/>
                </a:solidFill>
                <a:latin typeface="Arial"/>
                <a:ea typeface="Arial"/>
                <a:cs typeface="Arial"/>
                <a:sym typeface="Arial"/>
              </a:defRPr>
            </a:lvl7pPr>
            <a:lvl8pPr indent="0" lvl="7" marL="0" algn="l">
              <a:spcBef>
                <a:spcPts val="0"/>
              </a:spcBef>
              <a:buNone/>
              <a:defRPr sz="1200">
                <a:solidFill>
                  <a:schemeClr val="lt1"/>
                </a:solidFill>
                <a:latin typeface="Arial"/>
                <a:ea typeface="Arial"/>
                <a:cs typeface="Arial"/>
                <a:sym typeface="Arial"/>
              </a:defRPr>
            </a:lvl8pPr>
            <a:lvl9pPr indent="0" lvl="8" marL="0" algn="l">
              <a:spcBef>
                <a:spcPts val="0"/>
              </a:spcBef>
              <a:buNone/>
              <a:defRPr sz="12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68" name="Google Shape;568;p63"/>
          <p:cNvSpPr txBox="1"/>
          <p:nvPr>
            <p:ph idx="1" type="body"/>
          </p:nvPr>
        </p:nvSpPr>
        <p:spPr>
          <a:xfrm>
            <a:off x="4285856" y="883782"/>
            <a:ext cx="4325709" cy="361119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69" name="Google Shape;569;p63"/>
          <p:cNvPicPr preferRelativeResize="0"/>
          <p:nvPr/>
        </p:nvPicPr>
        <p:blipFill rotWithShape="1">
          <a:blip r:embed="rId3">
            <a:alphaModFix/>
          </a:blip>
          <a:srcRect b="0" l="0" r="0" t="0"/>
          <a:stretch/>
        </p:blipFill>
        <p:spPr>
          <a:xfrm>
            <a:off x="7431900" y="273844"/>
            <a:ext cx="1329489" cy="33680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570" name="Shape 570"/>
        <p:cNvGrpSpPr/>
        <p:nvPr/>
      </p:nvGrpSpPr>
      <p:grpSpPr>
        <a:xfrm>
          <a:off x="0" y="0"/>
          <a:ext cx="0" cy="0"/>
          <a:chOff x="0" y="0"/>
          <a:chExt cx="0" cy="0"/>
        </a:xfrm>
      </p:grpSpPr>
      <p:sp>
        <p:nvSpPr>
          <p:cNvPr id="571" name="Google Shape;571;p64"/>
          <p:cNvSpPr txBox="1"/>
          <p:nvPr>
            <p:ph idx="11" type="ftr"/>
          </p:nvPr>
        </p:nvSpPr>
        <p:spPr>
          <a:xfrm>
            <a:off x="314324"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2" name="Google Shape;572;p64"/>
          <p:cNvSpPr txBox="1"/>
          <p:nvPr>
            <p:ph idx="12" type="sldNum"/>
          </p:nvPr>
        </p:nvSpPr>
        <p:spPr>
          <a:xfrm>
            <a:off x="6772275"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64"/>
          <p:cNvPicPr preferRelativeResize="0"/>
          <p:nvPr/>
        </p:nvPicPr>
        <p:blipFill rotWithShape="1">
          <a:blip r:embed="rId2">
            <a:alphaModFix/>
          </a:blip>
          <a:srcRect b="0" l="0" r="0" t="0"/>
          <a:stretch/>
        </p:blipFill>
        <p:spPr>
          <a:xfrm>
            <a:off x="7431900" y="273844"/>
            <a:ext cx="1329489" cy="33680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74" name="Shape 574"/>
        <p:cNvGrpSpPr/>
        <p:nvPr/>
      </p:nvGrpSpPr>
      <p:grpSpPr>
        <a:xfrm>
          <a:off x="0" y="0"/>
          <a:ext cx="0" cy="0"/>
          <a:chOff x="0" y="0"/>
          <a:chExt cx="0" cy="0"/>
        </a:xfrm>
      </p:grpSpPr>
      <p:sp>
        <p:nvSpPr>
          <p:cNvPr id="575" name="Google Shape;575;p65"/>
          <p:cNvSpPr txBox="1"/>
          <p:nvPr>
            <p:ph idx="11" type="ftr"/>
          </p:nvPr>
        </p:nvSpPr>
        <p:spPr>
          <a:xfrm>
            <a:off x="314324"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6" name="Google Shape;576;p65"/>
          <p:cNvSpPr txBox="1"/>
          <p:nvPr>
            <p:ph type="title"/>
          </p:nvPr>
        </p:nvSpPr>
        <p:spPr>
          <a:xfrm>
            <a:off x="314325" y="2393955"/>
            <a:ext cx="8515350"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dk1"/>
              </a:buClr>
              <a:buSzPts val="4500"/>
              <a:buFont typeface="Arial"/>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7" name="Google Shape;577;p65"/>
          <p:cNvSpPr txBox="1"/>
          <p:nvPr>
            <p:ph idx="12" type="sldNum"/>
          </p:nvPr>
        </p:nvSpPr>
        <p:spPr>
          <a:xfrm>
            <a:off x="6772275"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78" name="Google Shape;578;p65"/>
          <p:cNvPicPr preferRelativeResize="0"/>
          <p:nvPr/>
        </p:nvPicPr>
        <p:blipFill rotWithShape="1">
          <a:blip r:embed="rId2">
            <a:alphaModFix/>
          </a:blip>
          <a:srcRect b="3809" l="75552" r="3438" t="60520"/>
          <a:stretch/>
        </p:blipFill>
        <p:spPr>
          <a:xfrm rot="10800000">
            <a:off x="-1" y="-1"/>
            <a:ext cx="1701140" cy="1624577"/>
          </a:xfrm>
          <a:prstGeom prst="rect">
            <a:avLst/>
          </a:prstGeom>
          <a:noFill/>
          <a:ln>
            <a:noFill/>
          </a:ln>
        </p:spPr>
      </p:pic>
      <p:pic>
        <p:nvPicPr>
          <p:cNvPr id="579" name="Google Shape;579;p65"/>
          <p:cNvPicPr preferRelativeResize="0"/>
          <p:nvPr/>
        </p:nvPicPr>
        <p:blipFill rotWithShape="1">
          <a:blip r:embed="rId3">
            <a:alphaModFix/>
          </a:blip>
          <a:srcRect b="0" l="0" r="0" t="0"/>
          <a:stretch/>
        </p:blipFill>
        <p:spPr>
          <a:xfrm>
            <a:off x="7431900" y="273844"/>
            <a:ext cx="1329489" cy="3368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44" Type="http://schemas.openxmlformats.org/officeDocument/2006/relationships/slideLayout" Target="../slideLayouts/slideLayout53.xml"/><Relationship Id="rId43" Type="http://schemas.openxmlformats.org/officeDocument/2006/relationships/slideLayout" Target="../slideLayouts/slideLayout52.xml"/><Relationship Id="rId46" Type="http://schemas.openxmlformats.org/officeDocument/2006/relationships/slideLayout" Target="../slideLayouts/slideLayout55.xml"/><Relationship Id="rId45" Type="http://schemas.openxmlformats.org/officeDocument/2006/relationships/slideLayout" Target="../slideLayouts/slideLayout54.xml"/><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48" Type="http://schemas.openxmlformats.org/officeDocument/2006/relationships/slideLayout" Target="../slideLayouts/slideLayout57.xml"/><Relationship Id="rId47" Type="http://schemas.openxmlformats.org/officeDocument/2006/relationships/slideLayout" Target="../slideLayouts/slideLayout56.xml"/><Relationship Id="rId49" Type="http://schemas.openxmlformats.org/officeDocument/2006/relationships/slideLayout" Target="../slideLayouts/slideLayout5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33" Type="http://schemas.openxmlformats.org/officeDocument/2006/relationships/slideLayout" Target="../slideLayouts/slideLayout42.xml"/><Relationship Id="rId32" Type="http://schemas.openxmlformats.org/officeDocument/2006/relationships/slideLayout" Target="../slideLayouts/slideLayout41.xml"/><Relationship Id="rId35" Type="http://schemas.openxmlformats.org/officeDocument/2006/relationships/slideLayout" Target="../slideLayouts/slideLayout44.xml"/><Relationship Id="rId34" Type="http://schemas.openxmlformats.org/officeDocument/2006/relationships/slideLayout" Target="../slideLayouts/slideLayout43.xml"/><Relationship Id="rId37" Type="http://schemas.openxmlformats.org/officeDocument/2006/relationships/slideLayout" Target="../slideLayouts/slideLayout46.xml"/><Relationship Id="rId36" Type="http://schemas.openxmlformats.org/officeDocument/2006/relationships/slideLayout" Target="../slideLayouts/slideLayout45.xml"/><Relationship Id="rId39" Type="http://schemas.openxmlformats.org/officeDocument/2006/relationships/slideLayout" Target="../slideLayouts/slideLayout48.xml"/><Relationship Id="rId38" Type="http://schemas.openxmlformats.org/officeDocument/2006/relationships/slideLayout" Target="../slideLayouts/slideLayout47.xml"/><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29" Type="http://schemas.openxmlformats.org/officeDocument/2006/relationships/slideLayout" Target="../slideLayouts/slideLayout38.xml"/><Relationship Id="rId51" Type="http://schemas.openxmlformats.org/officeDocument/2006/relationships/slideLayout" Target="../slideLayouts/slideLayout60.xml"/><Relationship Id="rId50" Type="http://schemas.openxmlformats.org/officeDocument/2006/relationships/slideLayout" Target="../slideLayouts/slideLayout59.xml"/><Relationship Id="rId53" Type="http://schemas.openxmlformats.org/officeDocument/2006/relationships/slideLayout" Target="../slideLayouts/slideLayout62.xml"/><Relationship Id="rId52" Type="http://schemas.openxmlformats.org/officeDocument/2006/relationships/slideLayout" Target="../slideLayouts/slideLayout61.xml"/><Relationship Id="rId11" Type="http://schemas.openxmlformats.org/officeDocument/2006/relationships/slideLayout" Target="../slideLayouts/slideLayout20.xml"/><Relationship Id="rId55" Type="http://schemas.openxmlformats.org/officeDocument/2006/relationships/theme" Target="../theme/theme3.xml"/><Relationship Id="rId10" Type="http://schemas.openxmlformats.org/officeDocument/2006/relationships/slideLayout" Target="../slideLayouts/slideLayout19.xml"/><Relationship Id="rId54" Type="http://schemas.openxmlformats.org/officeDocument/2006/relationships/slideLayout" Target="../slideLayouts/slideLayout6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2042" y="4834291"/>
            <a:ext cx="363196" cy="217193"/>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6907" cy="396881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400"/>
              </a:spcBef>
              <a:spcAft>
                <a:spcPts val="0"/>
              </a:spcAft>
              <a:buClr>
                <a:schemeClr val="dk2"/>
              </a:buClr>
              <a:buSzPts val="2100"/>
              <a:buFont typeface="Arial"/>
              <a:buChar char="•"/>
              <a:defRPr b="0" i="0" sz="2100" u="none" cap="none" strike="noStrike">
                <a:solidFill>
                  <a:schemeClr val="dk2"/>
                </a:solidFill>
                <a:latin typeface="Arial"/>
                <a:ea typeface="Arial"/>
                <a:cs typeface="Arial"/>
                <a:sym typeface="Arial"/>
              </a:defRPr>
            </a:lvl1pPr>
            <a:lvl2pPr indent="-342900" lvl="1" marL="9144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100000"/>
              </a:lnSpc>
              <a:spcBef>
                <a:spcPts val="5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04800" lvl="5" marL="27432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00000"/>
              </a:lnSpc>
              <a:spcBef>
                <a:spcPts val="500"/>
              </a:spcBef>
              <a:spcAft>
                <a:spcPts val="5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pic>
        <p:nvPicPr>
          <p:cNvPr id="54" name="Google Shape;54;p13"/>
          <p:cNvPicPr preferRelativeResize="0"/>
          <p:nvPr/>
        </p:nvPicPr>
        <p:blipFill rotWithShape="1">
          <a:blip r:embed="rId2">
            <a:alphaModFix/>
          </a:blip>
          <a:srcRect b="0" l="0" r="0" t="0"/>
          <a:stretch/>
        </p:blipFill>
        <p:spPr>
          <a:xfrm>
            <a:off x="182699" y="4839231"/>
            <a:ext cx="275234" cy="1645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54.png"/><Relationship Id="rId9" Type="http://schemas.openxmlformats.org/officeDocument/2006/relationships/image" Target="../media/image57.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53.png"/><Relationship Id="rId8" Type="http://schemas.openxmlformats.org/officeDocument/2006/relationships/image" Target="../media/image52.png"/><Relationship Id="rId10"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54.png"/><Relationship Id="rId9" Type="http://schemas.openxmlformats.org/officeDocument/2006/relationships/image" Target="../media/image57.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53.png"/><Relationship Id="rId8" Type="http://schemas.openxmlformats.org/officeDocument/2006/relationships/image" Target="../media/image52.png"/><Relationship Id="rId10"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image" Target="../media/image65.png"/><Relationship Id="rId5" Type="http://schemas.openxmlformats.org/officeDocument/2006/relationships/image" Target="../media/image96.png"/><Relationship Id="rId6"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72.png"/><Relationship Id="rId5"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1.jpg"/><Relationship Id="rId4" Type="http://schemas.openxmlformats.org/officeDocument/2006/relationships/image" Target="../media/image75.png"/><Relationship Id="rId5" Type="http://schemas.openxmlformats.org/officeDocument/2006/relationships/image" Target="../media/image64.png"/><Relationship Id="rId6"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55.png"/><Relationship Id="rId7"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93.png"/><Relationship Id="rId5" Type="http://schemas.openxmlformats.org/officeDocument/2006/relationships/image" Target="../media/image71.png"/><Relationship Id="rId6"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5.png"/><Relationship Id="rId4" Type="http://schemas.openxmlformats.org/officeDocument/2006/relationships/image" Target="../media/image69.png"/><Relationship Id="rId5" Type="http://schemas.openxmlformats.org/officeDocument/2006/relationships/image" Target="../media/image89.png"/><Relationship Id="rId6"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98.png"/><Relationship Id="rId4" Type="http://schemas.openxmlformats.org/officeDocument/2006/relationships/image" Target="../media/image52.png"/><Relationship Id="rId5" Type="http://schemas.openxmlformats.org/officeDocument/2006/relationships/image" Target="../media/image91.pn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7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35.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3.png"/><Relationship Id="rId10"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6"/>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2400"/>
              <a:buNone/>
            </a:pPr>
            <a:r>
              <a:rPr lang="en"/>
              <a:t>Champlain SYS-360</a:t>
            </a:r>
            <a:endParaRPr/>
          </a:p>
          <a:p>
            <a:pPr indent="0" lvl="0" marL="0" rtl="0" algn="l">
              <a:lnSpc>
                <a:spcPct val="100000"/>
              </a:lnSpc>
              <a:spcBef>
                <a:spcPts val="0"/>
              </a:spcBef>
              <a:spcAft>
                <a:spcPts val="0"/>
              </a:spcAft>
              <a:buClr>
                <a:schemeClr val="lt2"/>
              </a:buClr>
              <a:buSzPts val="2400"/>
              <a:buNone/>
            </a:pPr>
            <a:r>
              <a:t/>
            </a:r>
            <a:endParaRPr/>
          </a:p>
          <a:p>
            <a:pPr indent="0" lvl="0" marL="0" rtl="0" algn="l">
              <a:lnSpc>
                <a:spcPct val="100000"/>
              </a:lnSpc>
              <a:spcBef>
                <a:spcPts val="0"/>
              </a:spcBef>
              <a:spcAft>
                <a:spcPts val="0"/>
              </a:spcAft>
              <a:buClr>
                <a:schemeClr val="lt2"/>
              </a:buClr>
              <a:buSzPts val="2400"/>
              <a:buNone/>
            </a:pPr>
            <a:r>
              <a:rPr lang="en" sz="1200"/>
              <a:t>Slides excerpted from AWS Academy Foundations Course - Module 4</a:t>
            </a:r>
            <a:endParaRPr sz="1200"/>
          </a:p>
        </p:txBody>
      </p:sp>
      <p:sp>
        <p:nvSpPr>
          <p:cNvPr id="585" name="Google Shape;585;p66"/>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lt2"/>
              </a:buClr>
              <a:buSzPts val="3300"/>
              <a:buFont typeface="Arial"/>
              <a:buNone/>
            </a:pPr>
            <a:r>
              <a:rPr lang="en"/>
              <a:t>Module 2: AWS Shared Responsibility and Intro to IAM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7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Activity: Scenario 1 of 2 Answers</a:t>
            </a:r>
            <a:endParaRPr/>
          </a:p>
        </p:txBody>
      </p:sp>
      <p:sp>
        <p:nvSpPr>
          <p:cNvPr id="710" name="Google Shape;710;p75"/>
          <p:cNvSpPr txBox="1"/>
          <p:nvPr/>
        </p:nvSpPr>
        <p:spPr>
          <a:xfrm>
            <a:off x="314325" y="961340"/>
            <a:ext cx="836992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504BAB"/>
                </a:solidFill>
                <a:latin typeface="Arial"/>
                <a:ea typeface="Arial"/>
                <a:cs typeface="Arial"/>
                <a:sym typeface="Arial"/>
              </a:rPr>
              <a:t>Consider this deployment. Who is responsible – AWS or the customer?</a:t>
            </a:r>
            <a:endParaRPr b="1" sz="1800">
              <a:solidFill>
                <a:srgbClr val="504BAB"/>
              </a:solidFill>
              <a:latin typeface="Arial"/>
              <a:ea typeface="Arial"/>
              <a:cs typeface="Arial"/>
              <a:sym typeface="Arial"/>
            </a:endParaRPr>
          </a:p>
        </p:txBody>
      </p:sp>
      <p:sp>
        <p:nvSpPr>
          <p:cNvPr id="711" name="Google Shape;711;p75"/>
          <p:cNvSpPr txBox="1"/>
          <p:nvPr/>
        </p:nvSpPr>
        <p:spPr>
          <a:xfrm>
            <a:off x="3900417" y="1445965"/>
            <a:ext cx="2320769" cy="2987242"/>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Upgrades and patches to the operating system on the EC2 instance?</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Physical security of the data center?</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Virtualization infrastructure?</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 </a:t>
            </a:r>
            <a:r>
              <a:rPr b="0" i="0" lang="en" sz="1200" u="none" cap="none" strike="noStrike">
                <a:solidFill>
                  <a:schemeClr val="accent6"/>
                </a:solidFill>
                <a:latin typeface="Arial"/>
                <a:ea typeface="Arial"/>
                <a:cs typeface="Arial"/>
                <a:sym typeface="Arial"/>
              </a:rPr>
              <a:t>AWS</a:t>
            </a:r>
            <a:endParaRPr b="0" i="0" sz="1200" u="none" cap="none" strike="noStrike">
              <a:solidFill>
                <a:schemeClr val="dk1"/>
              </a:solidFill>
              <a:latin typeface="Arial"/>
              <a:ea typeface="Arial"/>
              <a:cs typeface="Arial"/>
              <a:sym typeface="Arial"/>
            </a:endParaRPr>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EC2 security group settings?</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Configuration of applications that run on the EC2 instance?</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p:txBody>
      </p:sp>
      <p:sp>
        <p:nvSpPr>
          <p:cNvPr id="712" name="Google Shape;712;p75"/>
          <p:cNvSpPr txBox="1"/>
          <p:nvPr/>
        </p:nvSpPr>
        <p:spPr>
          <a:xfrm>
            <a:off x="6363476" y="1446853"/>
            <a:ext cx="2320769" cy="2856538"/>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Oracle upgrades or patches If the Oracle instance runs as an Amazon RDS instance?</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Oracle upgrades or patches If Oracle runs on an EC2 instance?</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S3 bucket access configuration?</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p:txBody>
      </p:sp>
      <p:grpSp>
        <p:nvGrpSpPr>
          <p:cNvPr descr="Architectural diagram showing an AWS Cloud box which contains an AWS Global Infrastructure area, an Amazon S3 bucket, and a VPC which contains an Amazon EC2 instance and an Oracle instance." id="713" name="Google Shape;713;p75"/>
          <p:cNvGrpSpPr/>
          <p:nvPr/>
        </p:nvGrpSpPr>
        <p:grpSpPr>
          <a:xfrm>
            <a:off x="190500" y="1420586"/>
            <a:ext cx="3597729" cy="2433417"/>
            <a:chOff x="254000" y="1894114"/>
            <a:chExt cx="4796972" cy="3244556"/>
          </a:xfrm>
        </p:grpSpPr>
        <p:pic>
          <p:nvPicPr>
            <p:cNvPr id="714" name="Google Shape;714;p75"/>
            <p:cNvPicPr preferRelativeResize="0"/>
            <p:nvPr/>
          </p:nvPicPr>
          <p:blipFill rotWithShape="1">
            <a:blip r:embed="rId3">
              <a:alphaModFix/>
            </a:blip>
            <a:srcRect b="0" l="0" r="0" t="0"/>
            <a:stretch/>
          </p:blipFill>
          <p:spPr>
            <a:xfrm>
              <a:off x="796096" y="2741058"/>
              <a:ext cx="711200" cy="711200"/>
            </a:xfrm>
            <a:prstGeom prst="rect">
              <a:avLst/>
            </a:prstGeom>
            <a:noFill/>
            <a:ln>
              <a:noFill/>
            </a:ln>
          </p:spPr>
        </p:pic>
        <p:sp>
          <p:nvSpPr>
            <p:cNvPr id="715" name="Google Shape;715;p75"/>
            <p:cNvSpPr txBox="1"/>
            <p:nvPr/>
          </p:nvSpPr>
          <p:spPr>
            <a:xfrm>
              <a:off x="273666" y="3459335"/>
              <a:ext cx="162452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Simple Storage Service (Amazon S3)</a:t>
              </a:r>
              <a:endParaRPr sz="1100"/>
            </a:p>
          </p:txBody>
        </p:sp>
        <p:sp>
          <p:nvSpPr>
            <p:cNvPr id="716" name="Google Shape;716;p75"/>
            <p:cNvSpPr txBox="1"/>
            <p:nvPr/>
          </p:nvSpPr>
          <p:spPr>
            <a:xfrm>
              <a:off x="2077747" y="3511425"/>
              <a:ext cx="151330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EC2</a:t>
              </a:r>
              <a:endParaRPr sz="1100"/>
            </a:p>
          </p:txBody>
        </p:sp>
        <p:pic>
          <p:nvPicPr>
            <p:cNvPr id="717" name="Google Shape;717;p75"/>
            <p:cNvPicPr preferRelativeResize="0"/>
            <p:nvPr/>
          </p:nvPicPr>
          <p:blipFill rotWithShape="1">
            <a:blip r:embed="rId4">
              <a:alphaModFix/>
            </a:blip>
            <a:srcRect b="0" l="0" r="0" t="0"/>
            <a:stretch/>
          </p:blipFill>
          <p:spPr>
            <a:xfrm>
              <a:off x="2478800" y="2741058"/>
              <a:ext cx="711200" cy="711200"/>
            </a:xfrm>
            <a:prstGeom prst="rect">
              <a:avLst/>
            </a:prstGeom>
            <a:noFill/>
            <a:ln>
              <a:noFill/>
            </a:ln>
          </p:spPr>
        </p:pic>
        <p:sp>
          <p:nvSpPr>
            <p:cNvPr id="718" name="Google Shape;718;p75"/>
            <p:cNvSpPr/>
            <p:nvPr/>
          </p:nvSpPr>
          <p:spPr>
            <a:xfrm>
              <a:off x="2039048" y="2130006"/>
              <a:ext cx="2709883" cy="2035244"/>
            </a:xfrm>
            <a:prstGeom prst="rect">
              <a:avLst/>
            </a:prstGeom>
            <a:noFill/>
            <a:ln cap="flat" cmpd="sng" w="12700">
              <a:solidFill>
                <a:srgbClr val="504BAB"/>
              </a:solidFill>
              <a:prstDash val="solid"/>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rgbClr val="504BAB"/>
                  </a:solidFill>
                  <a:latin typeface="Arial"/>
                  <a:ea typeface="Arial"/>
                  <a:cs typeface="Arial"/>
                  <a:sym typeface="Arial"/>
                </a:rPr>
                <a:t>Virtual Private Cloud (VPC)</a:t>
              </a:r>
              <a:endParaRPr sz="900">
                <a:solidFill>
                  <a:srgbClr val="504BAB"/>
                </a:solidFill>
                <a:latin typeface="Arial"/>
                <a:ea typeface="Arial"/>
                <a:cs typeface="Arial"/>
                <a:sym typeface="Arial"/>
              </a:endParaRPr>
            </a:p>
          </p:txBody>
        </p:sp>
        <p:pic>
          <p:nvPicPr>
            <p:cNvPr id="719" name="Google Shape;719;p75"/>
            <p:cNvPicPr preferRelativeResize="0"/>
            <p:nvPr/>
          </p:nvPicPr>
          <p:blipFill rotWithShape="1">
            <a:blip r:embed="rId5">
              <a:alphaModFix/>
            </a:blip>
            <a:srcRect b="0" l="0" r="0" t="0"/>
            <a:stretch/>
          </p:blipFill>
          <p:spPr>
            <a:xfrm>
              <a:off x="2039048" y="2138782"/>
              <a:ext cx="327291" cy="327291"/>
            </a:xfrm>
            <a:prstGeom prst="rect">
              <a:avLst/>
            </a:prstGeom>
            <a:noFill/>
            <a:ln>
              <a:noFill/>
            </a:ln>
          </p:spPr>
        </p:pic>
        <p:sp>
          <p:nvSpPr>
            <p:cNvPr id="720" name="Google Shape;720;p75"/>
            <p:cNvSpPr txBox="1"/>
            <p:nvPr/>
          </p:nvSpPr>
          <p:spPr>
            <a:xfrm>
              <a:off x="3535845" y="3491820"/>
              <a:ext cx="1162652"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Oracle instance</a:t>
              </a:r>
              <a:endParaRPr sz="1100"/>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pic>
          <p:nvPicPr>
            <p:cNvPr id="721" name="Google Shape;721;p75"/>
            <p:cNvPicPr preferRelativeResize="0"/>
            <p:nvPr/>
          </p:nvPicPr>
          <p:blipFill rotWithShape="1">
            <a:blip r:embed="rId6">
              <a:alphaModFix/>
            </a:blip>
            <a:srcRect b="0" l="0" r="0" t="0"/>
            <a:stretch/>
          </p:blipFill>
          <p:spPr>
            <a:xfrm>
              <a:off x="3796417" y="2741058"/>
              <a:ext cx="711200" cy="711200"/>
            </a:xfrm>
            <a:prstGeom prst="rect">
              <a:avLst/>
            </a:prstGeom>
            <a:noFill/>
            <a:ln>
              <a:noFill/>
            </a:ln>
          </p:spPr>
        </p:pic>
        <p:sp>
          <p:nvSpPr>
            <p:cNvPr id="722" name="Google Shape;722;p75"/>
            <p:cNvSpPr/>
            <p:nvPr/>
          </p:nvSpPr>
          <p:spPr>
            <a:xfrm>
              <a:off x="254000" y="1894114"/>
              <a:ext cx="4796972" cy="3244556"/>
            </a:xfrm>
            <a:prstGeom prst="rect">
              <a:avLst/>
            </a:prstGeom>
            <a:noFill/>
            <a:ln cap="flat" cmpd="sng" w="12700">
              <a:solidFill>
                <a:schemeClr val="dk1"/>
              </a:solidFill>
              <a:prstDash val="solid"/>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rgbClr val="000000"/>
                  </a:solidFill>
                  <a:latin typeface="Arial"/>
                  <a:ea typeface="Arial"/>
                  <a:cs typeface="Arial"/>
                  <a:sym typeface="Arial"/>
                </a:rPr>
                <a:t>AWS Cloud</a:t>
              </a:r>
              <a:endParaRPr sz="1100"/>
            </a:p>
          </p:txBody>
        </p:sp>
        <p:pic>
          <p:nvPicPr>
            <p:cNvPr id="723" name="Google Shape;723;p75"/>
            <p:cNvPicPr preferRelativeResize="0"/>
            <p:nvPr/>
          </p:nvPicPr>
          <p:blipFill rotWithShape="1">
            <a:blip r:embed="rId7">
              <a:alphaModFix/>
            </a:blip>
            <a:srcRect b="0" l="0" r="0" t="0"/>
            <a:stretch/>
          </p:blipFill>
          <p:spPr>
            <a:xfrm>
              <a:off x="254000" y="1903220"/>
              <a:ext cx="330200" cy="330200"/>
            </a:xfrm>
            <a:prstGeom prst="rect">
              <a:avLst/>
            </a:prstGeom>
            <a:noFill/>
            <a:ln>
              <a:noFill/>
            </a:ln>
          </p:spPr>
        </p:pic>
        <p:sp>
          <p:nvSpPr>
            <p:cNvPr id="724" name="Google Shape;724;p75"/>
            <p:cNvSpPr/>
            <p:nvPr/>
          </p:nvSpPr>
          <p:spPr>
            <a:xfrm>
              <a:off x="664550" y="4349064"/>
              <a:ext cx="4084382" cy="584775"/>
            </a:xfrm>
            <a:prstGeom prst="rect">
              <a:avLst/>
            </a:prstGeom>
            <a:noFill/>
            <a:ln cap="flat" cmpd="sng" w="12700">
              <a:solidFill>
                <a:srgbClr val="5A6B86"/>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800">
                  <a:solidFill>
                    <a:srgbClr val="5A6B86"/>
                  </a:solidFill>
                  <a:latin typeface="Arial"/>
                  <a:ea typeface="Arial"/>
                  <a:cs typeface="Arial"/>
                  <a:sym typeface="Arial"/>
                </a:rPr>
                <a:t>AWS Global Infrastructure</a:t>
              </a:r>
              <a:endParaRPr sz="900">
                <a:solidFill>
                  <a:srgbClr val="5A6B86"/>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30" name="Google Shape;730;p7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Activity: Scenario 2 of 2</a:t>
            </a:r>
            <a:endParaRPr/>
          </a:p>
        </p:txBody>
      </p:sp>
      <p:sp>
        <p:nvSpPr>
          <p:cNvPr id="731" name="Google Shape;731;p76"/>
          <p:cNvSpPr txBox="1"/>
          <p:nvPr/>
        </p:nvSpPr>
        <p:spPr>
          <a:xfrm>
            <a:off x="314325" y="961340"/>
            <a:ext cx="836992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504BAB"/>
                </a:solidFill>
                <a:latin typeface="Arial"/>
                <a:ea typeface="Arial"/>
                <a:cs typeface="Arial"/>
                <a:sym typeface="Arial"/>
              </a:rPr>
              <a:t>Consider this deployment. Who is responsible – AWS or the customer?</a:t>
            </a:r>
            <a:endParaRPr b="1" sz="1800">
              <a:solidFill>
                <a:srgbClr val="504BAB"/>
              </a:solidFill>
              <a:latin typeface="Arial"/>
              <a:ea typeface="Arial"/>
              <a:cs typeface="Arial"/>
              <a:sym typeface="Arial"/>
            </a:endParaRPr>
          </a:p>
        </p:txBody>
      </p:sp>
      <p:sp>
        <p:nvSpPr>
          <p:cNvPr id="732" name="Google Shape;732;p76"/>
          <p:cNvSpPr txBox="1"/>
          <p:nvPr/>
        </p:nvSpPr>
        <p:spPr>
          <a:xfrm>
            <a:off x="4004591" y="1445965"/>
            <a:ext cx="2325634" cy="2987242"/>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Ensuring that the AWS Management Console is not hacked?</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Configuring the subnet?</a:t>
            </a:r>
            <a:endParaRPr b="0" i="0" sz="1200">
              <a:solidFill>
                <a:schemeClr val="accent6"/>
              </a:solidFill>
              <a:latin typeface="Arial"/>
              <a:ea typeface="Arial"/>
              <a:cs typeface="Arial"/>
              <a:sym typeface="Arial"/>
            </a:endParaRPr>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Configuring the VPC?</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Protecting against network outages in AWS Regions?</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Securing the SSH keys</a:t>
            </a:r>
            <a:endParaRPr sz="1100"/>
          </a:p>
        </p:txBody>
      </p:sp>
      <p:sp>
        <p:nvSpPr>
          <p:cNvPr id="733" name="Google Shape;733;p76"/>
          <p:cNvSpPr txBox="1"/>
          <p:nvPr/>
        </p:nvSpPr>
        <p:spPr>
          <a:xfrm>
            <a:off x="6466927" y="1427930"/>
            <a:ext cx="2320768" cy="2856538"/>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Ensuring network isolation between AWS customers' data?</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Ensuring low-latency network connection between the web server and the S3 bucket?</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Enforcing multi-factor authentication for all user logins?</a:t>
            </a:r>
            <a:endParaRPr sz="1100"/>
          </a:p>
        </p:txBody>
      </p:sp>
      <p:grpSp>
        <p:nvGrpSpPr>
          <p:cNvPr descr="hitectural diagram shows a web server running on EC2 inside a subnet and VPC. The web server connects to an S3 bucket. The web server is accessible by an internet gateway using the AWS Management console or using the AWS Command Line Interface which makes use of SSH keys." id="734" name="Google Shape;734;p76"/>
          <p:cNvGrpSpPr/>
          <p:nvPr/>
        </p:nvGrpSpPr>
        <p:grpSpPr>
          <a:xfrm>
            <a:off x="164939" y="1302317"/>
            <a:ext cx="3536087" cy="3451948"/>
            <a:chOff x="219918" y="1736422"/>
            <a:chExt cx="4714783" cy="4602597"/>
          </a:xfrm>
        </p:grpSpPr>
        <p:cxnSp>
          <p:nvCxnSpPr>
            <p:cNvPr id="735" name="Google Shape;735;p76"/>
            <p:cNvCxnSpPr>
              <a:stCxn id="736" idx="3"/>
            </p:cNvCxnSpPr>
            <p:nvPr/>
          </p:nvCxnSpPr>
          <p:spPr>
            <a:xfrm>
              <a:off x="1237911" y="2228944"/>
              <a:ext cx="1656600" cy="804300"/>
            </a:xfrm>
            <a:prstGeom prst="bentConnector3">
              <a:avLst>
                <a:gd fmla="val 33666" name="adj1"/>
              </a:avLst>
            </a:prstGeom>
            <a:noFill/>
            <a:ln cap="flat" cmpd="sng" w="12700">
              <a:solidFill>
                <a:srgbClr val="535B63"/>
              </a:solidFill>
              <a:prstDash val="solid"/>
              <a:miter lim="800000"/>
              <a:headEnd len="sm" w="sm" type="none"/>
              <a:tailEnd len="med" w="med" type="stealth"/>
            </a:ln>
          </p:spPr>
        </p:cxnSp>
        <p:pic>
          <p:nvPicPr>
            <p:cNvPr id="737" name="Google Shape;737;p76"/>
            <p:cNvPicPr preferRelativeResize="0"/>
            <p:nvPr/>
          </p:nvPicPr>
          <p:blipFill rotWithShape="1">
            <a:blip r:embed="rId3">
              <a:alphaModFix/>
            </a:blip>
            <a:srcRect b="0" l="0" r="0" t="0"/>
            <a:stretch/>
          </p:blipFill>
          <p:spPr>
            <a:xfrm>
              <a:off x="2771394" y="2197905"/>
              <a:ext cx="457701" cy="469900"/>
            </a:xfrm>
            <a:prstGeom prst="rect">
              <a:avLst/>
            </a:prstGeom>
            <a:noFill/>
            <a:ln>
              <a:noFill/>
            </a:ln>
          </p:spPr>
        </p:pic>
        <p:sp>
          <p:nvSpPr>
            <p:cNvPr id="738" name="Google Shape;738;p76"/>
            <p:cNvSpPr txBox="1"/>
            <p:nvPr/>
          </p:nvSpPr>
          <p:spPr>
            <a:xfrm>
              <a:off x="1651911" y="1736422"/>
              <a:ext cx="1654521"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Secure Shell (SSH) keys</a:t>
              </a:r>
              <a:endParaRPr sz="1100"/>
            </a:p>
          </p:txBody>
        </p:sp>
        <p:cxnSp>
          <p:nvCxnSpPr>
            <p:cNvPr id="739" name="Google Shape;739;p76"/>
            <p:cNvCxnSpPr/>
            <p:nvPr/>
          </p:nvCxnSpPr>
          <p:spPr>
            <a:xfrm rot="5400000">
              <a:off x="2761044" y="3727093"/>
              <a:ext cx="478500" cy="12600"/>
            </a:xfrm>
            <a:prstGeom prst="bentConnector3">
              <a:avLst>
                <a:gd fmla="val 50000" name="adj1"/>
              </a:avLst>
            </a:prstGeom>
            <a:noFill/>
            <a:ln cap="flat" cmpd="sng" w="12700">
              <a:solidFill>
                <a:srgbClr val="535B63"/>
              </a:solidFill>
              <a:prstDash val="solid"/>
              <a:miter lim="800000"/>
              <a:headEnd len="sm" w="sm" type="none"/>
              <a:tailEnd len="med" w="med" type="stealth"/>
            </a:ln>
          </p:spPr>
        </p:cxnSp>
        <p:sp>
          <p:nvSpPr>
            <p:cNvPr id="740" name="Google Shape;740;p76"/>
            <p:cNvSpPr txBox="1"/>
            <p:nvPr/>
          </p:nvSpPr>
          <p:spPr>
            <a:xfrm>
              <a:off x="3190332" y="2389052"/>
              <a:ext cx="174436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Command Line Interface (AWS CLI)</a:t>
              </a:r>
              <a:endParaRPr sz="1100"/>
            </a:p>
          </p:txBody>
        </p:sp>
        <p:pic>
          <p:nvPicPr>
            <p:cNvPr id="741" name="Google Shape;741;p76"/>
            <p:cNvPicPr preferRelativeResize="0"/>
            <p:nvPr/>
          </p:nvPicPr>
          <p:blipFill rotWithShape="1">
            <a:blip r:embed="rId4">
              <a:alphaModFix/>
            </a:blip>
            <a:srcRect b="0" l="0" r="0" t="0"/>
            <a:stretch/>
          </p:blipFill>
          <p:spPr>
            <a:xfrm>
              <a:off x="3853118" y="1846050"/>
              <a:ext cx="565776" cy="580855"/>
            </a:xfrm>
            <a:prstGeom prst="rect">
              <a:avLst/>
            </a:prstGeom>
            <a:noFill/>
            <a:ln>
              <a:noFill/>
            </a:ln>
          </p:spPr>
        </p:pic>
        <p:cxnSp>
          <p:nvCxnSpPr>
            <p:cNvPr id="742" name="Google Shape;742;p76"/>
            <p:cNvCxnSpPr>
              <a:stCxn id="741" idx="1"/>
              <a:endCxn id="743" idx="0"/>
            </p:cNvCxnSpPr>
            <p:nvPr/>
          </p:nvCxnSpPr>
          <p:spPr>
            <a:xfrm flipH="1">
              <a:off x="3000218" y="2136478"/>
              <a:ext cx="852900" cy="836400"/>
            </a:xfrm>
            <a:prstGeom prst="bentConnector2">
              <a:avLst/>
            </a:prstGeom>
            <a:noFill/>
            <a:ln cap="flat" cmpd="sng" w="12700">
              <a:solidFill>
                <a:srgbClr val="535B63"/>
              </a:solidFill>
              <a:prstDash val="solid"/>
              <a:miter lim="800000"/>
              <a:headEnd len="sm" w="sm" type="none"/>
              <a:tailEnd len="med" w="med" type="stealth"/>
            </a:ln>
          </p:spPr>
        </p:cxnSp>
        <p:sp>
          <p:nvSpPr>
            <p:cNvPr id="744" name="Google Shape;744;p76"/>
            <p:cNvSpPr/>
            <p:nvPr/>
          </p:nvSpPr>
          <p:spPr>
            <a:xfrm>
              <a:off x="469116" y="3411196"/>
              <a:ext cx="4373767" cy="2057287"/>
            </a:xfrm>
            <a:prstGeom prst="rect">
              <a:avLst/>
            </a:prstGeom>
            <a:noFill/>
            <a:ln cap="flat" cmpd="sng" w="12700">
              <a:solidFill>
                <a:srgbClr val="1D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1D8900"/>
                </a:buClr>
                <a:buSzPts val="1200"/>
                <a:buFont typeface="Arial"/>
                <a:buNone/>
              </a:pPr>
              <a:r>
                <a:rPr b="0" i="0" lang="en" sz="1200" u="none" cap="none" strike="noStrike">
                  <a:solidFill>
                    <a:srgbClr val="1D8900"/>
                  </a:solidFill>
                  <a:latin typeface="Arial"/>
                  <a:ea typeface="Arial"/>
                  <a:cs typeface="Arial"/>
                  <a:sym typeface="Arial"/>
                </a:rPr>
                <a:t>VPC</a:t>
              </a:r>
              <a:endParaRPr sz="1100"/>
            </a:p>
          </p:txBody>
        </p:sp>
        <p:pic>
          <p:nvPicPr>
            <p:cNvPr id="745" name="Google Shape;745;p76"/>
            <p:cNvPicPr preferRelativeResize="0"/>
            <p:nvPr/>
          </p:nvPicPr>
          <p:blipFill rotWithShape="1">
            <a:blip r:embed="rId5">
              <a:alphaModFix/>
            </a:blip>
            <a:srcRect b="0" l="0" r="0" t="0"/>
            <a:stretch/>
          </p:blipFill>
          <p:spPr>
            <a:xfrm>
              <a:off x="462267" y="3416034"/>
              <a:ext cx="262682" cy="269683"/>
            </a:xfrm>
            <a:prstGeom prst="rect">
              <a:avLst/>
            </a:prstGeom>
            <a:noFill/>
            <a:ln>
              <a:noFill/>
            </a:ln>
          </p:spPr>
        </p:pic>
        <p:sp>
          <p:nvSpPr>
            <p:cNvPr id="746" name="Google Shape;746;p76"/>
            <p:cNvSpPr/>
            <p:nvPr/>
          </p:nvSpPr>
          <p:spPr>
            <a:xfrm>
              <a:off x="795309" y="3818030"/>
              <a:ext cx="3912683" cy="1294595"/>
            </a:xfrm>
            <a:prstGeom prst="rect">
              <a:avLst/>
            </a:prstGeom>
            <a:noFill/>
            <a:ln cap="flat" cmpd="sng" w="12700">
              <a:solidFill>
                <a:srgbClr val="1D8900"/>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1D8900"/>
                </a:buClr>
                <a:buSzPts val="1200"/>
                <a:buFont typeface="Arial"/>
                <a:buNone/>
              </a:pPr>
              <a:r>
                <a:rPr b="0" i="0" lang="en" sz="1200" u="none" cap="none" strike="noStrike">
                  <a:solidFill>
                    <a:srgbClr val="1D8900"/>
                  </a:solidFill>
                  <a:latin typeface="Arial"/>
                  <a:ea typeface="Arial"/>
                  <a:cs typeface="Arial"/>
                  <a:sym typeface="Arial"/>
                </a:rPr>
                <a:t>Subnet</a:t>
              </a:r>
              <a:endParaRPr sz="1100"/>
            </a:p>
          </p:txBody>
        </p:sp>
        <p:pic>
          <p:nvPicPr>
            <p:cNvPr id="747" name="Google Shape;747;p76"/>
            <p:cNvPicPr preferRelativeResize="0"/>
            <p:nvPr/>
          </p:nvPicPr>
          <p:blipFill rotWithShape="1">
            <a:blip r:embed="rId6">
              <a:alphaModFix/>
            </a:blip>
            <a:srcRect b="0" l="0" r="0" t="0"/>
            <a:stretch/>
          </p:blipFill>
          <p:spPr>
            <a:xfrm>
              <a:off x="795309" y="3818030"/>
              <a:ext cx="262682" cy="269683"/>
            </a:xfrm>
            <a:prstGeom prst="rect">
              <a:avLst/>
            </a:prstGeom>
            <a:noFill/>
            <a:ln>
              <a:noFill/>
            </a:ln>
          </p:spPr>
        </p:pic>
        <p:sp>
          <p:nvSpPr>
            <p:cNvPr id="748" name="Google Shape;748;p76"/>
            <p:cNvSpPr txBox="1"/>
            <p:nvPr/>
          </p:nvSpPr>
          <p:spPr>
            <a:xfrm>
              <a:off x="3184722" y="3118782"/>
              <a:ext cx="1002084"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232F3D"/>
                </a:buClr>
                <a:buSzPts val="1200"/>
                <a:buFont typeface="Arial"/>
                <a:buNone/>
              </a:pPr>
              <a:r>
                <a:rPr b="0" i="0" lang="en" sz="1200" u="none" cap="none" strike="noStrike">
                  <a:solidFill>
                    <a:srgbClr val="232F3D"/>
                  </a:solidFill>
                  <a:latin typeface="Arial"/>
                  <a:ea typeface="Arial"/>
                  <a:cs typeface="Arial"/>
                  <a:sym typeface="Arial"/>
                </a:rPr>
                <a:t>Internet gateway</a:t>
              </a:r>
              <a:endParaRPr sz="1100"/>
            </a:p>
          </p:txBody>
        </p:sp>
        <p:pic>
          <p:nvPicPr>
            <p:cNvPr id="743" name="Google Shape;743;p76"/>
            <p:cNvPicPr preferRelativeResize="0"/>
            <p:nvPr/>
          </p:nvPicPr>
          <p:blipFill rotWithShape="1">
            <a:blip r:embed="rId7">
              <a:alphaModFix/>
            </a:blip>
            <a:srcRect b="0" l="0" r="0" t="0"/>
            <a:stretch/>
          </p:blipFill>
          <p:spPr>
            <a:xfrm>
              <a:off x="2749439" y="2972814"/>
              <a:ext cx="501611" cy="514979"/>
            </a:xfrm>
            <a:prstGeom prst="rect">
              <a:avLst/>
            </a:prstGeom>
            <a:noFill/>
            <a:ln>
              <a:noFill/>
            </a:ln>
          </p:spPr>
        </p:pic>
        <p:pic>
          <p:nvPicPr>
            <p:cNvPr id="749" name="Google Shape;749;p76"/>
            <p:cNvPicPr preferRelativeResize="0"/>
            <p:nvPr/>
          </p:nvPicPr>
          <p:blipFill rotWithShape="1">
            <a:blip r:embed="rId8">
              <a:alphaModFix/>
            </a:blip>
            <a:srcRect b="0" l="0" r="0" t="0"/>
            <a:stretch/>
          </p:blipFill>
          <p:spPr>
            <a:xfrm>
              <a:off x="2694057" y="3966155"/>
              <a:ext cx="612375" cy="628695"/>
            </a:xfrm>
            <a:prstGeom prst="rect">
              <a:avLst/>
            </a:prstGeom>
            <a:noFill/>
            <a:ln>
              <a:noFill/>
            </a:ln>
          </p:spPr>
        </p:pic>
        <p:sp>
          <p:nvSpPr>
            <p:cNvPr id="750" name="Google Shape;750;p76"/>
            <p:cNvSpPr txBox="1"/>
            <p:nvPr/>
          </p:nvSpPr>
          <p:spPr>
            <a:xfrm>
              <a:off x="2173362" y="4549451"/>
              <a:ext cx="1653764"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232F3D"/>
                </a:buClr>
                <a:buSzPts val="1200"/>
                <a:buFont typeface="Arial"/>
                <a:buNone/>
              </a:pPr>
              <a:r>
                <a:rPr b="0" i="0" lang="en" sz="1200" u="none" cap="none" strike="noStrike">
                  <a:solidFill>
                    <a:srgbClr val="232F3D"/>
                  </a:solidFill>
                  <a:latin typeface="Arial"/>
                  <a:ea typeface="Arial"/>
                  <a:cs typeface="Arial"/>
                  <a:sym typeface="Arial"/>
                </a:rPr>
                <a:t>Web server on Amazon EC2</a:t>
              </a:r>
              <a:endParaRPr sz="1100"/>
            </a:p>
          </p:txBody>
        </p:sp>
        <p:sp>
          <p:nvSpPr>
            <p:cNvPr id="751" name="Google Shape;751;p76"/>
            <p:cNvSpPr txBox="1"/>
            <p:nvPr/>
          </p:nvSpPr>
          <p:spPr>
            <a:xfrm>
              <a:off x="219918" y="2531688"/>
              <a:ext cx="1531326" cy="83099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AWS Management Console</a:t>
              </a:r>
              <a:endParaRPr sz="1100"/>
            </a:p>
          </p:txBody>
        </p:sp>
        <p:pic>
          <p:nvPicPr>
            <p:cNvPr id="736" name="Google Shape;736;p76"/>
            <p:cNvPicPr preferRelativeResize="0"/>
            <p:nvPr/>
          </p:nvPicPr>
          <p:blipFill rotWithShape="1">
            <a:blip r:embed="rId9">
              <a:alphaModFix/>
            </a:blip>
            <a:srcRect b="0" l="0" r="0" t="0"/>
            <a:stretch/>
          </p:blipFill>
          <p:spPr>
            <a:xfrm>
              <a:off x="672135" y="1938516"/>
              <a:ext cx="565776" cy="580855"/>
            </a:xfrm>
            <a:prstGeom prst="rect">
              <a:avLst/>
            </a:prstGeom>
            <a:noFill/>
            <a:ln>
              <a:noFill/>
            </a:ln>
          </p:spPr>
        </p:pic>
        <p:pic>
          <p:nvPicPr>
            <p:cNvPr id="752" name="Google Shape;752;p76"/>
            <p:cNvPicPr preferRelativeResize="0"/>
            <p:nvPr/>
          </p:nvPicPr>
          <p:blipFill rotWithShape="1">
            <a:blip r:embed="rId10">
              <a:alphaModFix/>
            </a:blip>
            <a:srcRect b="0" l="0" r="0" t="0"/>
            <a:stretch/>
          </p:blipFill>
          <p:spPr>
            <a:xfrm>
              <a:off x="4176093" y="5755869"/>
              <a:ext cx="469900" cy="469900"/>
            </a:xfrm>
            <a:prstGeom prst="rect">
              <a:avLst/>
            </a:prstGeom>
            <a:noFill/>
            <a:ln>
              <a:noFill/>
            </a:ln>
          </p:spPr>
        </p:pic>
        <p:sp>
          <p:nvSpPr>
            <p:cNvPr id="753" name="Google Shape;753;p76"/>
            <p:cNvSpPr txBox="1"/>
            <p:nvPr/>
          </p:nvSpPr>
          <p:spPr>
            <a:xfrm>
              <a:off x="2786331" y="5754244"/>
              <a:ext cx="1479734"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S3 bucket with objects</a:t>
              </a:r>
              <a:endParaRPr sz="1100"/>
            </a:p>
          </p:txBody>
        </p:sp>
        <p:cxnSp>
          <p:nvCxnSpPr>
            <p:cNvPr id="754" name="Google Shape;754;p76"/>
            <p:cNvCxnSpPr>
              <a:stCxn id="749" idx="3"/>
              <a:endCxn id="752" idx="0"/>
            </p:cNvCxnSpPr>
            <p:nvPr/>
          </p:nvCxnSpPr>
          <p:spPr>
            <a:xfrm>
              <a:off x="3306432" y="4280503"/>
              <a:ext cx="1104600" cy="1475400"/>
            </a:xfrm>
            <a:prstGeom prst="bentConnector2">
              <a:avLst/>
            </a:prstGeom>
            <a:noFill/>
            <a:ln cap="flat" cmpd="sng" w="12700">
              <a:solidFill>
                <a:srgbClr val="535B63"/>
              </a:solidFill>
              <a:prstDash val="solid"/>
              <a:miter lim="800000"/>
              <a:headEnd len="med" w="med" type="triangle"/>
              <a:tailEnd len="med" w="med" type="stealth"/>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7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Activity: Scenario 2 of 2 Answers</a:t>
            </a:r>
            <a:endParaRPr/>
          </a:p>
        </p:txBody>
      </p:sp>
      <p:sp>
        <p:nvSpPr>
          <p:cNvPr id="761" name="Google Shape;761;p77"/>
          <p:cNvSpPr txBox="1"/>
          <p:nvPr/>
        </p:nvSpPr>
        <p:spPr>
          <a:xfrm>
            <a:off x="314325" y="961340"/>
            <a:ext cx="836992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504BAB"/>
                </a:solidFill>
                <a:latin typeface="Arial"/>
                <a:ea typeface="Arial"/>
                <a:cs typeface="Arial"/>
                <a:sym typeface="Arial"/>
              </a:rPr>
              <a:t>Consider this deployment. Who is responsible – AWS or the customer?</a:t>
            </a:r>
            <a:endParaRPr b="1" sz="1800">
              <a:solidFill>
                <a:srgbClr val="504BAB"/>
              </a:solidFill>
              <a:latin typeface="Arial"/>
              <a:ea typeface="Arial"/>
              <a:cs typeface="Arial"/>
              <a:sym typeface="Arial"/>
            </a:endParaRPr>
          </a:p>
        </p:txBody>
      </p:sp>
      <p:sp>
        <p:nvSpPr>
          <p:cNvPr id="762" name="Google Shape;762;p77"/>
          <p:cNvSpPr txBox="1"/>
          <p:nvPr/>
        </p:nvSpPr>
        <p:spPr>
          <a:xfrm>
            <a:off x="4004591" y="1445965"/>
            <a:ext cx="2325634" cy="2987242"/>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Ensuring that the AWS Management Console is not hacked?</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Configuring the subnet?</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 </a:t>
            </a:r>
            <a:r>
              <a:rPr b="0" i="0" lang="en" sz="1200" u="none" cap="none" strike="noStrike">
                <a:solidFill>
                  <a:schemeClr val="accent6"/>
                </a:solidFill>
                <a:latin typeface="Arial"/>
                <a:ea typeface="Arial"/>
                <a:cs typeface="Arial"/>
                <a:sym typeface="Arial"/>
              </a:rPr>
              <a:t>The customer</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Configuring the VPC?</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 </a:t>
            </a:r>
            <a:r>
              <a:rPr b="0" i="0" lang="en" sz="1200" u="none" cap="none" strike="noStrike">
                <a:solidFill>
                  <a:schemeClr val="accent6"/>
                </a:solidFill>
                <a:latin typeface="Arial"/>
                <a:ea typeface="Arial"/>
                <a:cs typeface="Arial"/>
                <a:sym typeface="Arial"/>
              </a:rPr>
              <a:t>The customer</a:t>
            </a:r>
            <a:endParaRPr b="0" i="0" sz="1200" u="none" cap="none" strike="noStrike">
              <a:solidFill>
                <a:schemeClr val="dk1"/>
              </a:solidFill>
              <a:latin typeface="Arial"/>
              <a:ea typeface="Arial"/>
              <a:cs typeface="Arial"/>
              <a:sym typeface="Arial"/>
            </a:endParaRPr>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Protecting against network outages in AWS Regions?</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Securing the SSH keys</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p:txBody>
      </p:sp>
      <p:sp>
        <p:nvSpPr>
          <p:cNvPr id="763" name="Google Shape;763;p77"/>
          <p:cNvSpPr txBox="1"/>
          <p:nvPr/>
        </p:nvSpPr>
        <p:spPr>
          <a:xfrm>
            <a:off x="6466927" y="1427930"/>
            <a:ext cx="2320768" cy="2856538"/>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Ensuring network isolation between AWS customers' data?</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Ensuring low-latency network connection between the web server and the S3 bucket?</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AWS</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Enforcing multi-factor authentication for all user logins?</a:t>
            </a:r>
            <a:endParaRPr sz="1100"/>
          </a:p>
          <a:p>
            <a:pPr indent="-177800" lvl="1" marL="520700" marR="0" rtl="0" algn="l">
              <a:lnSpc>
                <a:spcPct val="90000"/>
              </a:lnSpc>
              <a:spcBef>
                <a:spcPts val="400"/>
              </a:spcBef>
              <a:spcAft>
                <a:spcPts val="0"/>
              </a:spcAft>
              <a:buClr>
                <a:schemeClr val="accent5"/>
              </a:buClr>
              <a:buSzPts val="1200"/>
              <a:buFont typeface="Arial"/>
              <a:buChar char="•"/>
            </a:pPr>
            <a:r>
              <a:rPr b="1" i="0" lang="en" sz="1200" u="none" cap="none" strike="noStrike">
                <a:solidFill>
                  <a:schemeClr val="accent5"/>
                </a:solidFill>
                <a:latin typeface="Arial"/>
                <a:ea typeface="Arial"/>
                <a:cs typeface="Arial"/>
                <a:sym typeface="Arial"/>
              </a:rPr>
              <a:t>ANSWER:</a:t>
            </a:r>
            <a:r>
              <a:rPr b="0" i="0" lang="en" sz="1200" u="none" cap="none" strike="noStrike">
                <a:solidFill>
                  <a:schemeClr val="dk1"/>
                </a:solidFill>
                <a:latin typeface="Arial"/>
                <a:ea typeface="Arial"/>
                <a:cs typeface="Arial"/>
                <a:sym typeface="Arial"/>
              </a:rPr>
              <a:t> </a:t>
            </a:r>
            <a:r>
              <a:rPr b="0" i="0" lang="en" sz="1200" u="none" cap="none" strike="noStrike">
                <a:solidFill>
                  <a:schemeClr val="accent6"/>
                </a:solidFill>
                <a:latin typeface="Arial"/>
                <a:ea typeface="Arial"/>
                <a:cs typeface="Arial"/>
                <a:sym typeface="Arial"/>
              </a:rPr>
              <a:t>The customer</a:t>
            </a:r>
            <a:endParaRPr sz="1100"/>
          </a:p>
          <a:p>
            <a:pPr indent="0" lvl="0" marL="0" marR="0" rtl="0" algn="l">
              <a:lnSpc>
                <a:spcPct val="90000"/>
              </a:lnSpc>
              <a:spcBef>
                <a:spcPts val="80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p:txBody>
      </p:sp>
      <p:grpSp>
        <p:nvGrpSpPr>
          <p:cNvPr descr="hitectural diagram shows a web server running on EC2 inside a subnet and VPC. The web server connects to an S3 bucket. The web server is accessible by an internet gateway using the AWS Management console or using the AWS Command Line Interface which makes use of SSH keys." id="764" name="Google Shape;764;p77"/>
          <p:cNvGrpSpPr/>
          <p:nvPr/>
        </p:nvGrpSpPr>
        <p:grpSpPr>
          <a:xfrm>
            <a:off x="164939" y="1302317"/>
            <a:ext cx="3536087" cy="3451948"/>
            <a:chOff x="219918" y="1736422"/>
            <a:chExt cx="4714783" cy="4602597"/>
          </a:xfrm>
        </p:grpSpPr>
        <p:cxnSp>
          <p:nvCxnSpPr>
            <p:cNvPr id="765" name="Google Shape;765;p77"/>
            <p:cNvCxnSpPr>
              <a:stCxn id="766" idx="3"/>
            </p:cNvCxnSpPr>
            <p:nvPr/>
          </p:nvCxnSpPr>
          <p:spPr>
            <a:xfrm>
              <a:off x="1237911" y="2228944"/>
              <a:ext cx="1656600" cy="804300"/>
            </a:xfrm>
            <a:prstGeom prst="bentConnector3">
              <a:avLst>
                <a:gd fmla="val 33666" name="adj1"/>
              </a:avLst>
            </a:prstGeom>
            <a:noFill/>
            <a:ln cap="flat" cmpd="sng" w="12700">
              <a:solidFill>
                <a:srgbClr val="535B63"/>
              </a:solidFill>
              <a:prstDash val="solid"/>
              <a:miter lim="800000"/>
              <a:headEnd len="sm" w="sm" type="none"/>
              <a:tailEnd len="med" w="med" type="stealth"/>
            </a:ln>
          </p:spPr>
        </p:cxnSp>
        <p:pic>
          <p:nvPicPr>
            <p:cNvPr id="767" name="Google Shape;767;p77"/>
            <p:cNvPicPr preferRelativeResize="0"/>
            <p:nvPr/>
          </p:nvPicPr>
          <p:blipFill rotWithShape="1">
            <a:blip r:embed="rId3">
              <a:alphaModFix/>
            </a:blip>
            <a:srcRect b="0" l="0" r="0" t="0"/>
            <a:stretch/>
          </p:blipFill>
          <p:spPr>
            <a:xfrm>
              <a:off x="2771394" y="2197905"/>
              <a:ext cx="457701" cy="469900"/>
            </a:xfrm>
            <a:prstGeom prst="rect">
              <a:avLst/>
            </a:prstGeom>
            <a:noFill/>
            <a:ln>
              <a:noFill/>
            </a:ln>
          </p:spPr>
        </p:pic>
        <p:sp>
          <p:nvSpPr>
            <p:cNvPr id="768" name="Google Shape;768;p77"/>
            <p:cNvSpPr txBox="1"/>
            <p:nvPr/>
          </p:nvSpPr>
          <p:spPr>
            <a:xfrm>
              <a:off x="1651911" y="1736422"/>
              <a:ext cx="1654521"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Secure Shell (SSH) keys</a:t>
              </a:r>
              <a:endParaRPr sz="1100"/>
            </a:p>
          </p:txBody>
        </p:sp>
        <p:cxnSp>
          <p:nvCxnSpPr>
            <p:cNvPr id="769" name="Google Shape;769;p77"/>
            <p:cNvCxnSpPr/>
            <p:nvPr/>
          </p:nvCxnSpPr>
          <p:spPr>
            <a:xfrm rot="5400000">
              <a:off x="2761044" y="3727093"/>
              <a:ext cx="478500" cy="12600"/>
            </a:xfrm>
            <a:prstGeom prst="bentConnector3">
              <a:avLst>
                <a:gd fmla="val 50000" name="adj1"/>
              </a:avLst>
            </a:prstGeom>
            <a:noFill/>
            <a:ln cap="flat" cmpd="sng" w="12700">
              <a:solidFill>
                <a:srgbClr val="535B63"/>
              </a:solidFill>
              <a:prstDash val="solid"/>
              <a:miter lim="800000"/>
              <a:headEnd len="sm" w="sm" type="none"/>
              <a:tailEnd len="med" w="med" type="stealth"/>
            </a:ln>
          </p:spPr>
        </p:cxnSp>
        <p:sp>
          <p:nvSpPr>
            <p:cNvPr id="770" name="Google Shape;770;p77"/>
            <p:cNvSpPr txBox="1"/>
            <p:nvPr/>
          </p:nvSpPr>
          <p:spPr>
            <a:xfrm>
              <a:off x="3190332" y="2389052"/>
              <a:ext cx="174436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Command Line Interface (AWS CLI)</a:t>
              </a:r>
              <a:endParaRPr sz="1100"/>
            </a:p>
          </p:txBody>
        </p:sp>
        <p:pic>
          <p:nvPicPr>
            <p:cNvPr id="771" name="Google Shape;771;p77"/>
            <p:cNvPicPr preferRelativeResize="0"/>
            <p:nvPr/>
          </p:nvPicPr>
          <p:blipFill rotWithShape="1">
            <a:blip r:embed="rId4">
              <a:alphaModFix/>
            </a:blip>
            <a:srcRect b="0" l="0" r="0" t="0"/>
            <a:stretch/>
          </p:blipFill>
          <p:spPr>
            <a:xfrm>
              <a:off x="3853118" y="1846050"/>
              <a:ext cx="565776" cy="580855"/>
            </a:xfrm>
            <a:prstGeom prst="rect">
              <a:avLst/>
            </a:prstGeom>
            <a:noFill/>
            <a:ln>
              <a:noFill/>
            </a:ln>
          </p:spPr>
        </p:pic>
        <p:cxnSp>
          <p:nvCxnSpPr>
            <p:cNvPr id="772" name="Google Shape;772;p77"/>
            <p:cNvCxnSpPr>
              <a:stCxn id="771" idx="1"/>
              <a:endCxn id="773" idx="0"/>
            </p:cNvCxnSpPr>
            <p:nvPr/>
          </p:nvCxnSpPr>
          <p:spPr>
            <a:xfrm flipH="1">
              <a:off x="3000218" y="2136478"/>
              <a:ext cx="852900" cy="836400"/>
            </a:xfrm>
            <a:prstGeom prst="bentConnector2">
              <a:avLst/>
            </a:prstGeom>
            <a:noFill/>
            <a:ln cap="flat" cmpd="sng" w="12700">
              <a:solidFill>
                <a:srgbClr val="535B63"/>
              </a:solidFill>
              <a:prstDash val="solid"/>
              <a:miter lim="800000"/>
              <a:headEnd len="sm" w="sm" type="none"/>
              <a:tailEnd len="med" w="med" type="stealth"/>
            </a:ln>
          </p:spPr>
        </p:cxnSp>
        <p:sp>
          <p:nvSpPr>
            <p:cNvPr id="774" name="Google Shape;774;p77"/>
            <p:cNvSpPr/>
            <p:nvPr/>
          </p:nvSpPr>
          <p:spPr>
            <a:xfrm>
              <a:off x="469116" y="3411196"/>
              <a:ext cx="4373767" cy="2057287"/>
            </a:xfrm>
            <a:prstGeom prst="rect">
              <a:avLst/>
            </a:prstGeom>
            <a:noFill/>
            <a:ln cap="flat" cmpd="sng" w="12700">
              <a:solidFill>
                <a:srgbClr val="1D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1D8900"/>
                </a:buClr>
                <a:buSzPts val="1200"/>
                <a:buFont typeface="Arial"/>
                <a:buNone/>
              </a:pPr>
              <a:r>
                <a:rPr b="0" i="0" lang="en" sz="1200" u="none" cap="none" strike="noStrike">
                  <a:solidFill>
                    <a:srgbClr val="1D8900"/>
                  </a:solidFill>
                  <a:latin typeface="Arial"/>
                  <a:ea typeface="Arial"/>
                  <a:cs typeface="Arial"/>
                  <a:sym typeface="Arial"/>
                </a:rPr>
                <a:t>VPC</a:t>
              </a:r>
              <a:endParaRPr sz="1100"/>
            </a:p>
          </p:txBody>
        </p:sp>
        <p:pic>
          <p:nvPicPr>
            <p:cNvPr id="775" name="Google Shape;775;p77"/>
            <p:cNvPicPr preferRelativeResize="0"/>
            <p:nvPr/>
          </p:nvPicPr>
          <p:blipFill rotWithShape="1">
            <a:blip r:embed="rId5">
              <a:alphaModFix/>
            </a:blip>
            <a:srcRect b="0" l="0" r="0" t="0"/>
            <a:stretch/>
          </p:blipFill>
          <p:spPr>
            <a:xfrm>
              <a:off x="462267" y="3416034"/>
              <a:ext cx="262682" cy="269683"/>
            </a:xfrm>
            <a:prstGeom prst="rect">
              <a:avLst/>
            </a:prstGeom>
            <a:noFill/>
            <a:ln>
              <a:noFill/>
            </a:ln>
          </p:spPr>
        </p:pic>
        <p:sp>
          <p:nvSpPr>
            <p:cNvPr id="776" name="Google Shape;776;p77"/>
            <p:cNvSpPr/>
            <p:nvPr/>
          </p:nvSpPr>
          <p:spPr>
            <a:xfrm>
              <a:off x="795309" y="3818030"/>
              <a:ext cx="3912683" cy="1294595"/>
            </a:xfrm>
            <a:prstGeom prst="rect">
              <a:avLst/>
            </a:prstGeom>
            <a:noFill/>
            <a:ln cap="flat" cmpd="sng" w="12700">
              <a:solidFill>
                <a:srgbClr val="1D8900"/>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1D8900"/>
                </a:buClr>
                <a:buSzPts val="1200"/>
                <a:buFont typeface="Arial"/>
                <a:buNone/>
              </a:pPr>
              <a:r>
                <a:rPr b="0" i="0" lang="en" sz="1200" u="none" cap="none" strike="noStrike">
                  <a:solidFill>
                    <a:srgbClr val="1D8900"/>
                  </a:solidFill>
                  <a:latin typeface="Arial"/>
                  <a:ea typeface="Arial"/>
                  <a:cs typeface="Arial"/>
                  <a:sym typeface="Arial"/>
                </a:rPr>
                <a:t>Subnet</a:t>
              </a:r>
              <a:endParaRPr sz="1100"/>
            </a:p>
          </p:txBody>
        </p:sp>
        <p:pic>
          <p:nvPicPr>
            <p:cNvPr id="777" name="Google Shape;777;p77"/>
            <p:cNvPicPr preferRelativeResize="0"/>
            <p:nvPr/>
          </p:nvPicPr>
          <p:blipFill rotWithShape="1">
            <a:blip r:embed="rId6">
              <a:alphaModFix/>
            </a:blip>
            <a:srcRect b="0" l="0" r="0" t="0"/>
            <a:stretch/>
          </p:blipFill>
          <p:spPr>
            <a:xfrm>
              <a:off x="795309" y="3818030"/>
              <a:ext cx="262682" cy="269683"/>
            </a:xfrm>
            <a:prstGeom prst="rect">
              <a:avLst/>
            </a:prstGeom>
            <a:noFill/>
            <a:ln>
              <a:noFill/>
            </a:ln>
          </p:spPr>
        </p:pic>
        <p:sp>
          <p:nvSpPr>
            <p:cNvPr id="778" name="Google Shape;778;p77"/>
            <p:cNvSpPr txBox="1"/>
            <p:nvPr/>
          </p:nvSpPr>
          <p:spPr>
            <a:xfrm>
              <a:off x="3184722" y="3118782"/>
              <a:ext cx="1002084"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232F3D"/>
                </a:buClr>
                <a:buSzPts val="1200"/>
                <a:buFont typeface="Arial"/>
                <a:buNone/>
              </a:pPr>
              <a:r>
                <a:rPr b="0" i="0" lang="en" sz="1200" u="none" cap="none" strike="noStrike">
                  <a:solidFill>
                    <a:srgbClr val="232F3D"/>
                  </a:solidFill>
                  <a:latin typeface="Arial"/>
                  <a:ea typeface="Arial"/>
                  <a:cs typeface="Arial"/>
                  <a:sym typeface="Arial"/>
                </a:rPr>
                <a:t>Internet gateway</a:t>
              </a:r>
              <a:endParaRPr sz="1100"/>
            </a:p>
          </p:txBody>
        </p:sp>
        <p:pic>
          <p:nvPicPr>
            <p:cNvPr id="773" name="Google Shape;773;p77"/>
            <p:cNvPicPr preferRelativeResize="0"/>
            <p:nvPr/>
          </p:nvPicPr>
          <p:blipFill rotWithShape="1">
            <a:blip r:embed="rId7">
              <a:alphaModFix/>
            </a:blip>
            <a:srcRect b="0" l="0" r="0" t="0"/>
            <a:stretch/>
          </p:blipFill>
          <p:spPr>
            <a:xfrm>
              <a:off x="2749439" y="2972814"/>
              <a:ext cx="501611" cy="514979"/>
            </a:xfrm>
            <a:prstGeom prst="rect">
              <a:avLst/>
            </a:prstGeom>
            <a:noFill/>
            <a:ln>
              <a:noFill/>
            </a:ln>
          </p:spPr>
        </p:pic>
        <p:pic>
          <p:nvPicPr>
            <p:cNvPr id="779" name="Google Shape;779;p77"/>
            <p:cNvPicPr preferRelativeResize="0"/>
            <p:nvPr/>
          </p:nvPicPr>
          <p:blipFill rotWithShape="1">
            <a:blip r:embed="rId8">
              <a:alphaModFix/>
            </a:blip>
            <a:srcRect b="0" l="0" r="0" t="0"/>
            <a:stretch/>
          </p:blipFill>
          <p:spPr>
            <a:xfrm>
              <a:off x="2694057" y="3966155"/>
              <a:ext cx="612375" cy="628695"/>
            </a:xfrm>
            <a:prstGeom prst="rect">
              <a:avLst/>
            </a:prstGeom>
            <a:noFill/>
            <a:ln>
              <a:noFill/>
            </a:ln>
          </p:spPr>
        </p:pic>
        <p:sp>
          <p:nvSpPr>
            <p:cNvPr id="780" name="Google Shape;780;p77"/>
            <p:cNvSpPr txBox="1"/>
            <p:nvPr/>
          </p:nvSpPr>
          <p:spPr>
            <a:xfrm>
              <a:off x="2173362" y="4549451"/>
              <a:ext cx="1653764" cy="5847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232F3D"/>
                </a:buClr>
                <a:buSzPts val="1200"/>
                <a:buFont typeface="Arial"/>
                <a:buNone/>
              </a:pPr>
              <a:r>
                <a:rPr b="0" i="0" lang="en" sz="1200" u="none" cap="none" strike="noStrike">
                  <a:solidFill>
                    <a:srgbClr val="232F3D"/>
                  </a:solidFill>
                  <a:latin typeface="Arial"/>
                  <a:ea typeface="Arial"/>
                  <a:cs typeface="Arial"/>
                  <a:sym typeface="Arial"/>
                </a:rPr>
                <a:t>Web server on Amazon EC2</a:t>
              </a:r>
              <a:endParaRPr sz="1100"/>
            </a:p>
          </p:txBody>
        </p:sp>
        <p:sp>
          <p:nvSpPr>
            <p:cNvPr id="781" name="Google Shape;781;p77"/>
            <p:cNvSpPr txBox="1"/>
            <p:nvPr/>
          </p:nvSpPr>
          <p:spPr>
            <a:xfrm>
              <a:off x="219918" y="2531688"/>
              <a:ext cx="1531326" cy="83099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AWS Management Console</a:t>
              </a:r>
              <a:endParaRPr sz="1100"/>
            </a:p>
          </p:txBody>
        </p:sp>
        <p:pic>
          <p:nvPicPr>
            <p:cNvPr id="766" name="Google Shape;766;p77"/>
            <p:cNvPicPr preferRelativeResize="0"/>
            <p:nvPr/>
          </p:nvPicPr>
          <p:blipFill rotWithShape="1">
            <a:blip r:embed="rId9">
              <a:alphaModFix/>
            </a:blip>
            <a:srcRect b="0" l="0" r="0" t="0"/>
            <a:stretch/>
          </p:blipFill>
          <p:spPr>
            <a:xfrm>
              <a:off x="672135" y="1938516"/>
              <a:ext cx="565776" cy="580855"/>
            </a:xfrm>
            <a:prstGeom prst="rect">
              <a:avLst/>
            </a:prstGeom>
            <a:noFill/>
            <a:ln>
              <a:noFill/>
            </a:ln>
          </p:spPr>
        </p:pic>
        <p:pic>
          <p:nvPicPr>
            <p:cNvPr id="782" name="Google Shape;782;p77"/>
            <p:cNvPicPr preferRelativeResize="0"/>
            <p:nvPr/>
          </p:nvPicPr>
          <p:blipFill rotWithShape="1">
            <a:blip r:embed="rId10">
              <a:alphaModFix/>
            </a:blip>
            <a:srcRect b="0" l="0" r="0" t="0"/>
            <a:stretch/>
          </p:blipFill>
          <p:spPr>
            <a:xfrm>
              <a:off x="4176093" y="5755869"/>
              <a:ext cx="469900" cy="469900"/>
            </a:xfrm>
            <a:prstGeom prst="rect">
              <a:avLst/>
            </a:prstGeom>
            <a:noFill/>
            <a:ln>
              <a:noFill/>
            </a:ln>
          </p:spPr>
        </p:pic>
        <p:sp>
          <p:nvSpPr>
            <p:cNvPr id="783" name="Google Shape;783;p77"/>
            <p:cNvSpPr txBox="1"/>
            <p:nvPr/>
          </p:nvSpPr>
          <p:spPr>
            <a:xfrm>
              <a:off x="2786331" y="5754244"/>
              <a:ext cx="1479734"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S3 bucket with objects</a:t>
              </a:r>
              <a:endParaRPr sz="1100"/>
            </a:p>
          </p:txBody>
        </p:sp>
        <p:cxnSp>
          <p:nvCxnSpPr>
            <p:cNvPr id="784" name="Google Shape;784;p77"/>
            <p:cNvCxnSpPr>
              <a:stCxn id="779" idx="3"/>
              <a:endCxn id="782" idx="0"/>
            </p:cNvCxnSpPr>
            <p:nvPr/>
          </p:nvCxnSpPr>
          <p:spPr>
            <a:xfrm>
              <a:off x="3306432" y="4280503"/>
              <a:ext cx="1104600" cy="1475400"/>
            </a:xfrm>
            <a:prstGeom prst="bentConnector2">
              <a:avLst/>
            </a:prstGeom>
            <a:noFill/>
            <a:ln cap="flat" cmpd="sng" w="12700">
              <a:solidFill>
                <a:srgbClr val="535B63"/>
              </a:solidFill>
              <a:prstDash val="solid"/>
              <a:miter lim="800000"/>
              <a:headEnd len="med" w="med" type="triangle"/>
              <a:tailEnd len="med" w="med" type="stealth"/>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90" name="Google Shape;790;p78"/>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1 key takeaways</a:t>
            </a:r>
            <a:endParaRPr/>
          </a:p>
        </p:txBody>
      </p:sp>
      <p:sp>
        <p:nvSpPr>
          <p:cNvPr id="791" name="Google Shape;791;p78"/>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1500"/>
              <a:buChar char="•"/>
            </a:pPr>
            <a:r>
              <a:rPr lang="en" sz="1500"/>
              <a:t>AWS and the customer share security responsibilities:</a:t>
            </a:r>
            <a:endParaRPr/>
          </a:p>
          <a:p>
            <a:pPr indent="-165100" lvl="1" marL="342900" rtl="0" algn="l">
              <a:lnSpc>
                <a:spcPct val="100000"/>
              </a:lnSpc>
              <a:spcBef>
                <a:spcPts val="800"/>
              </a:spcBef>
              <a:spcAft>
                <a:spcPts val="0"/>
              </a:spcAft>
              <a:buClr>
                <a:schemeClr val="dk2"/>
              </a:buClr>
              <a:buSzPts val="1400"/>
              <a:buChar char="•"/>
            </a:pPr>
            <a:r>
              <a:rPr lang="en" sz="1400"/>
              <a:t>AWS is responsible for security </a:t>
            </a:r>
            <a:r>
              <a:rPr lang="en" sz="1400">
                <a:solidFill>
                  <a:schemeClr val="accent6"/>
                </a:solidFill>
              </a:rPr>
              <a:t>of</a:t>
            </a:r>
            <a:r>
              <a:rPr lang="en" sz="1400"/>
              <a:t> the cloud</a:t>
            </a:r>
            <a:endParaRPr/>
          </a:p>
          <a:p>
            <a:pPr indent="-165100" lvl="1" marL="342900" rtl="0" algn="l">
              <a:lnSpc>
                <a:spcPct val="100000"/>
              </a:lnSpc>
              <a:spcBef>
                <a:spcPts val="800"/>
              </a:spcBef>
              <a:spcAft>
                <a:spcPts val="0"/>
              </a:spcAft>
              <a:buClr>
                <a:schemeClr val="dk2"/>
              </a:buClr>
              <a:buSzPts val="1400"/>
              <a:buChar char="•"/>
            </a:pPr>
            <a:r>
              <a:rPr lang="en" sz="1400"/>
              <a:t>Customer is responsible for security </a:t>
            </a:r>
            <a:r>
              <a:rPr lang="en" sz="1400">
                <a:solidFill>
                  <a:schemeClr val="accent6"/>
                </a:solidFill>
              </a:rPr>
              <a:t>in</a:t>
            </a:r>
            <a:r>
              <a:rPr lang="en" sz="1400"/>
              <a:t> the cloud</a:t>
            </a:r>
            <a:endParaRPr/>
          </a:p>
          <a:p>
            <a:pPr indent="-171450" lvl="0" marL="177800" rtl="0" algn="l">
              <a:lnSpc>
                <a:spcPct val="100000"/>
              </a:lnSpc>
              <a:spcBef>
                <a:spcPts val="800"/>
              </a:spcBef>
              <a:spcAft>
                <a:spcPts val="0"/>
              </a:spcAft>
              <a:buClr>
                <a:srgbClr val="504BAB"/>
              </a:buClr>
              <a:buSzPts val="1500"/>
              <a:buChar char="•"/>
            </a:pPr>
            <a:r>
              <a:rPr b="1" lang="en" sz="1500">
                <a:solidFill>
                  <a:srgbClr val="504BAB"/>
                </a:solidFill>
              </a:rPr>
              <a:t>AWS is responsible for protecting the infrastructure</a:t>
            </a:r>
            <a:r>
              <a:rPr lang="en" sz="1500"/>
              <a:t>—including hardware, software, networking, and facilities—that run AWS Cloud services</a:t>
            </a:r>
            <a:endParaRPr/>
          </a:p>
          <a:p>
            <a:pPr indent="-171450" lvl="0" marL="177800" rtl="0" algn="l">
              <a:lnSpc>
                <a:spcPct val="100000"/>
              </a:lnSpc>
              <a:spcBef>
                <a:spcPts val="800"/>
              </a:spcBef>
              <a:spcAft>
                <a:spcPts val="0"/>
              </a:spcAft>
              <a:buClr>
                <a:schemeClr val="dk2"/>
              </a:buClr>
              <a:buSzPts val="1500"/>
              <a:buChar char="•"/>
            </a:pPr>
            <a:r>
              <a:rPr lang="en" sz="1500"/>
              <a:t>For services that are categorized as infrastructure as a service (IaaS), the </a:t>
            </a:r>
            <a:r>
              <a:rPr b="1" lang="en" sz="1500">
                <a:solidFill>
                  <a:srgbClr val="504BAB"/>
                </a:solidFill>
              </a:rPr>
              <a:t>customer is responsible for performing necessary security configuration and management tasks </a:t>
            </a:r>
            <a:endParaRPr/>
          </a:p>
          <a:p>
            <a:pPr indent="-165100" lvl="1" marL="342900" rtl="0" algn="l">
              <a:lnSpc>
                <a:spcPct val="100000"/>
              </a:lnSpc>
              <a:spcBef>
                <a:spcPts val="800"/>
              </a:spcBef>
              <a:spcAft>
                <a:spcPts val="0"/>
              </a:spcAft>
              <a:buClr>
                <a:schemeClr val="dk2"/>
              </a:buClr>
              <a:buSzPts val="1200"/>
              <a:buChar char="•"/>
            </a:pPr>
            <a:r>
              <a:rPr lang="en" sz="1200"/>
              <a:t>For example, guest OS updates and security patches, firewall, security group configurations</a:t>
            </a:r>
            <a:endParaRPr sz="1500"/>
          </a:p>
        </p:txBody>
      </p:sp>
      <p:pic>
        <p:nvPicPr>
          <p:cNvPr id="792" name="Google Shape;792;p78"/>
          <p:cNvPicPr preferRelativeResize="0"/>
          <p:nvPr/>
        </p:nvPicPr>
        <p:blipFill rotWithShape="1">
          <a:blip r:embed="rId3">
            <a:alphaModFix/>
          </a:blip>
          <a:srcRect b="0" l="4146" r="4145" t="0"/>
          <a:stretch/>
        </p:blipFill>
        <p:spPr>
          <a:xfrm>
            <a:off x="192024" y="1618488"/>
            <a:ext cx="2948486" cy="2328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9"/>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4: AWS Cloud Security</a:t>
            </a:r>
            <a:endParaRPr/>
          </a:p>
          <a:p>
            <a:pPr indent="0" lvl="0" marL="0" rtl="0" algn="l">
              <a:lnSpc>
                <a:spcPct val="100000"/>
              </a:lnSpc>
              <a:spcBef>
                <a:spcPts val="800"/>
              </a:spcBef>
              <a:spcAft>
                <a:spcPts val="0"/>
              </a:spcAft>
              <a:buClr>
                <a:schemeClr val="dk2"/>
              </a:buClr>
              <a:buSzPts val="1800"/>
              <a:buNone/>
            </a:pPr>
            <a:r>
              <a:t/>
            </a:r>
            <a:endParaRPr/>
          </a:p>
        </p:txBody>
      </p:sp>
      <p:sp>
        <p:nvSpPr>
          <p:cNvPr id="798" name="Google Shape;798;p79"/>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2"/>
              </a:buClr>
              <a:buSzPts val="3300"/>
              <a:buFont typeface="Arial"/>
              <a:buNone/>
            </a:pPr>
            <a:r>
              <a:rPr lang="en"/>
              <a:t>Section 2: AWS Identity and Access Management (IAM)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p8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Identity and Access Management (IAM)</a:t>
            </a:r>
            <a:endParaRPr/>
          </a:p>
        </p:txBody>
      </p:sp>
      <p:sp>
        <p:nvSpPr>
          <p:cNvPr id="805" name="Google Shape;805;p80"/>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100000"/>
              </a:lnSpc>
              <a:spcBef>
                <a:spcPts val="0"/>
              </a:spcBef>
              <a:spcAft>
                <a:spcPts val="0"/>
              </a:spcAft>
              <a:buClr>
                <a:schemeClr val="dk2"/>
              </a:buClr>
              <a:buSzPts val="1800"/>
              <a:buChar char="•"/>
            </a:pPr>
            <a:r>
              <a:rPr lang="en" sz="1800"/>
              <a:t>Use </a:t>
            </a:r>
            <a:r>
              <a:rPr b="1" lang="en" sz="1800">
                <a:solidFill>
                  <a:srgbClr val="504BAB"/>
                </a:solidFill>
              </a:rPr>
              <a:t>IAM</a:t>
            </a:r>
            <a:r>
              <a:rPr b="1" lang="en" sz="1800">
                <a:solidFill>
                  <a:schemeClr val="accent5"/>
                </a:solidFill>
              </a:rPr>
              <a:t> </a:t>
            </a:r>
            <a:r>
              <a:rPr lang="en" sz="1800"/>
              <a:t>to manage access to </a:t>
            </a:r>
            <a:r>
              <a:rPr b="1" lang="en" sz="1800">
                <a:solidFill>
                  <a:srgbClr val="504BAB"/>
                </a:solidFill>
              </a:rPr>
              <a:t>AWS resources</a:t>
            </a:r>
            <a:r>
              <a:rPr lang="en" sz="1800">
                <a:solidFill>
                  <a:srgbClr val="504BAB"/>
                </a:solidFill>
              </a:rPr>
              <a:t> </a:t>
            </a:r>
            <a:r>
              <a:rPr lang="en" sz="1800"/>
              <a:t>– </a:t>
            </a:r>
            <a:endParaRPr/>
          </a:p>
          <a:p>
            <a:pPr indent="-171450" lvl="1" marL="342900" rtl="0" algn="l">
              <a:lnSpc>
                <a:spcPct val="100000"/>
              </a:lnSpc>
              <a:spcBef>
                <a:spcPts val="800"/>
              </a:spcBef>
              <a:spcAft>
                <a:spcPts val="0"/>
              </a:spcAft>
              <a:buClr>
                <a:schemeClr val="dk2"/>
              </a:buClr>
              <a:buSzPts val="1500"/>
              <a:buChar char="•"/>
            </a:pPr>
            <a:r>
              <a:rPr lang="en" sz="1500"/>
              <a:t>A resource is an entity in an AWS account that you can work with</a:t>
            </a:r>
            <a:endParaRPr/>
          </a:p>
          <a:p>
            <a:pPr indent="-171450" lvl="1" marL="342900" rtl="0" algn="l">
              <a:lnSpc>
                <a:spcPct val="100000"/>
              </a:lnSpc>
              <a:spcBef>
                <a:spcPts val="800"/>
              </a:spcBef>
              <a:spcAft>
                <a:spcPts val="0"/>
              </a:spcAft>
              <a:buClr>
                <a:schemeClr val="dk2"/>
              </a:buClr>
              <a:buSzPts val="1500"/>
              <a:buChar char="•"/>
            </a:pPr>
            <a:r>
              <a:rPr lang="en" sz="1500"/>
              <a:t>Example resources; An Amazon EC2 instance or an Amazon S3 bucket</a:t>
            </a:r>
            <a:endParaRPr/>
          </a:p>
          <a:p>
            <a:pPr indent="0" lvl="1" marL="165100" rtl="0" algn="l">
              <a:lnSpc>
                <a:spcPct val="100000"/>
              </a:lnSpc>
              <a:spcBef>
                <a:spcPts val="800"/>
              </a:spcBef>
              <a:spcAft>
                <a:spcPts val="0"/>
              </a:spcAft>
              <a:buClr>
                <a:schemeClr val="dk2"/>
              </a:buClr>
              <a:buSzPts val="1500"/>
              <a:buNone/>
            </a:pPr>
            <a:r>
              <a:t/>
            </a:r>
            <a:endParaRPr sz="1500"/>
          </a:p>
          <a:p>
            <a:pPr indent="-177800" lvl="0" marL="177800" rtl="0" algn="l">
              <a:lnSpc>
                <a:spcPct val="100000"/>
              </a:lnSpc>
              <a:spcBef>
                <a:spcPts val="800"/>
              </a:spcBef>
              <a:spcAft>
                <a:spcPts val="0"/>
              </a:spcAft>
              <a:buClr>
                <a:schemeClr val="dk2"/>
              </a:buClr>
              <a:buSzPts val="1800"/>
              <a:buChar char="•"/>
            </a:pPr>
            <a:r>
              <a:rPr i="1" lang="en" sz="1800"/>
              <a:t>Example</a:t>
            </a:r>
            <a:r>
              <a:rPr lang="en" sz="1800"/>
              <a:t> – Control who can terminate Amazon EC2 instances </a:t>
            </a:r>
            <a:endParaRPr/>
          </a:p>
          <a:p>
            <a:pPr indent="0" lvl="1" marL="342900" rtl="0" algn="l">
              <a:lnSpc>
                <a:spcPct val="100000"/>
              </a:lnSpc>
              <a:spcBef>
                <a:spcPts val="800"/>
              </a:spcBef>
              <a:spcAft>
                <a:spcPts val="0"/>
              </a:spcAft>
              <a:buClr>
                <a:schemeClr val="dk2"/>
              </a:buClr>
              <a:buSzPts val="1500"/>
              <a:buNone/>
            </a:pPr>
            <a:r>
              <a:t/>
            </a:r>
            <a:endParaRPr sz="1500"/>
          </a:p>
          <a:p>
            <a:pPr indent="-177800" lvl="0" marL="177800" rtl="0" algn="l">
              <a:lnSpc>
                <a:spcPct val="100000"/>
              </a:lnSpc>
              <a:spcBef>
                <a:spcPts val="800"/>
              </a:spcBef>
              <a:spcAft>
                <a:spcPts val="0"/>
              </a:spcAft>
              <a:buClr>
                <a:schemeClr val="dk2"/>
              </a:buClr>
              <a:buSzPts val="1800"/>
              <a:buChar char="•"/>
            </a:pPr>
            <a:r>
              <a:rPr lang="en" sz="1800"/>
              <a:t>Define fine-grained access rights – </a:t>
            </a:r>
            <a:endParaRPr/>
          </a:p>
          <a:p>
            <a:pPr indent="-171450" lvl="1" marL="342900" rtl="0" algn="l">
              <a:lnSpc>
                <a:spcPct val="100000"/>
              </a:lnSpc>
              <a:spcBef>
                <a:spcPts val="800"/>
              </a:spcBef>
              <a:spcAft>
                <a:spcPts val="0"/>
              </a:spcAft>
              <a:buClr>
                <a:srgbClr val="504BAB"/>
              </a:buClr>
              <a:buSzPts val="1500"/>
              <a:buChar char="•"/>
            </a:pPr>
            <a:r>
              <a:rPr b="1" lang="en" sz="1500">
                <a:solidFill>
                  <a:srgbClr val="504BAB"/>
                </a:solidFill>
              </a:rPr>
              <a:t>Who</a:t>
            </a:r>
            <a:r>
              <a:rPr lang="en" sz="1500"/>
              <a:t> can access the resource</a:t>
            </a:r>
            <a:endParaRPr/>
          </a:p>
          <a:p>
            <a:pPr indent="-171450" lvl="1" marL="342900" rtl="0" algn="l">
              <a:lnSpc>
                <a:spcPct val="100000"/>
              </a:lnSpc>
              <a:spcBef>
                <a:spcPts val="800"/>
              </a:spcBef>
              <a:spcAft>
                <a:spcPts val="0"/>
              </a:spcAft>
              <a:buClr>
                <a:srgbClr val="504BAB"/>
              </a:buClr>
              <a:buSzPts val="1500"/>
              <a:buChar char="•"/>
            </a:pPr>
            <a:r>
              <a:rPr b="1" lang="en" sz="1500">
                <a:solidFill>
                  <a:srgbClr val="504BAB"/>
                </a:solidFill>
              </a:rPr>
              <a:t>Which</a:t>
            </a:r>
            <a:r>
              <a:rPr lang="en" sz="1500"/>
              <a:t> resources can be accessed and what can the user do to the resource</a:t>
            </a:r>
            <a:endParaRPr/>
          </a:p>
          <a:p>
            <a:pPr indent="-171450" lvl="1" marL="342900" rtl="0" algn="l">
              <a:lnSpc>
                <a:spcPct val="100000"/>
              </a:lnSpc>
              <a:spcBef>
                <a:spcPts val="800"/>
              </a:spcBef>
              <a:spcAft>
                <a:spcPts val="0"/>
              </a:spcAft>
              <a:buClr>
                <a:srgbClr val="504BAB"/>
              </a:buClr>
              <a:buSzPts val="1500"/>
              <a:buChar char="•"/>
            </a:pPr>
            <a:r>
              <a:rPr b="1" lang="en" sz="1500">
                <a:solidFill>
                  <a:srgbClr val="504BAB"/>
                </a:solidFill>
              </a:rPr>
              <a:t>How</a:t>
            </a:r>
            <a:r>
              <a:rPr lang="en" sz="1500"/>
              <a:t> resources can be accessed </a:t>
            </a:r>
            <a:endParaRPr/>
          </a:p>
          <a:p>
            <a:pPr indent="0" lvl="1" marL="165100" rtl="0" algn="l">
              <a:lnSpc>
                <a:spcPct val="100000"/>
              </a:lnSpc>
              <a:spcBef>
                <a:spcPts val="800"/>
              </a:spcBef>
              <a:spcAft>
                <a:spcPts val="0"/>
              </a:spcAft>
              <a:buClr>
                <a:schemeClr val="dk2"/>
              </a:buClr>
              <a:buSzPts val="1700"/>
              <a:buNone/>
            </a:pPr>
            <a:r>
              <a:t/>
            </a:r>
            <a:endParaRPr sz="1700"/>
          </a:p>
          <a:p>
            <a:pPr indent="-177800" lvl="0" marL="177800" rtl="0" algn="l">
              <a:lnSpc>
                <a:spcPct val="100000"/>
              </a:lnSpc>
              <a:spcBef>
                <a:spcPts val="800"/>
              </a:spcBef>
              <a:spcAft>
                <a:spcPts val="0"/>
              </a:spcAft>
              <a:buClr>
                <a:schemeClr val="dk2"/>
              </a:buClr>
              <a:buSzPts val="1800"/>
              <a:buChar char="•"/>
            </a:pPr>
            <a:r>
              <a:rPr lang="en" sz="1800"/>
              <a:t>IAM is a no-cost AWS account feature</a:t>
            </a:r>
            <a:endParaRPr/>
          </a:p>
        </p:txBody>
      </p:sp>
      <p:sp>
        <p:nvSpPr>
          <p:cNvPr id="806" name="Google Shape;806;p80"/>
          <p:cNvSpPr txBox="1"/>
          <p:nvPr/>
        </p:nvSpPr>
        <p:spPr>
          <a:xfrm>
            <a:off x="7188001" y="2751366"/>
            <a:ext cx="1726428"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Identity and Access Management</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(IAM)</a:t>
            </a:r>
            <a:endParaRPr sz="1100">
              <a:solidFill>
                <a:schemeClr val="dk1"/>
              </a:solidFill>
              <a:latin typeface="Arial"/>
              <a:ea typeface="Arial"/>
              <a:cs typeface="Arial"/>
              <a:sym typeface="Arial"/>
            </a:endParaRPr>
          </a:p>
        </p:txBody>
      </p:sp>
      <p:pic>
        <p:nvPicPr>
          <p:cNvPr id="807" name="Google Shape;807;p80"/>
          <p:cNvPicPr preferRelativeResize="0"/>
          <p:nvPr/>
        </p:nvPicPr>
        <p:blipFill rotWithShape="1">
          <a:blip r:embed="rId3">
            <a:alphaModFix/>
          </a:blip>
          <a:srcRect b="0" l="0" r="0" t="0"/>
          <a:stretch/>
        </p:blipFill>
        <p:spPr>
          <a:xfrm>
            <a:off x="7694708" y="1938887"/>
            <a:ext cx="779821" cy="7798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3" name="Google Shape;813;p8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IAM: Essential components</a:t>
            </a:r>
            <a:endParaRPr/>
          </a:p>
        </p:txBody>
      </p:sp>
      <p:sp>
        <p:nvSpPr>
          <p:cNvPr id="814" name="Google Shape;814;p81"/>
          <p:cNvSpPr txBox="1"/>
          <p:nvPr/>
        </p:nvSpPr>
        <p:spPr>
          <a:xfrm>
            <a:off x="710159" y="1594805"/>
            <a:ext cx="986328" cy="408574"/>
          </a:xfrm>
          <a:prstGeom prst="rect">
            <a:avLst/>
          </a:prstGeom>
          <a:noFill/>
          <a:ln>
            <a:noFill/>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400">
                <a:solidFill>
                  <a:srgbClr val="504BAB"/>
                </a:solidFill>
                <a:latin typeface="Arial"/>
                <a:ea typeface="Arial"/>
                <a:cs typeface="Arial"/>
                <a:sym typeface="Arial"/>
              </a:rPr>
              <a:t>IAM user</a:t>
            </a:r>
            <a:endParaRPr b="1" sz="1400">
              <a:solidFill>
                <a:srgbClr val="504BAB"/>
              </a:solidFill>
              <a:latin typeface="Arial"/>
              <a:ea typeface="Arial"/>
              <a:cs typeface="Arial"/>
              <a:sym typeface="Arial"/>
            </a:endParaRPr>
          </a:p>
        </p:txBody>
      </p:sp>
      <p:sp>
        <p:nvSpPr>
          <p:cNvPr id="815" name="Google Shape;815;p81"/>
          <p:cNvSpPr txBox="1"/>
          <p:nvPr/>
        </p:nvSpPr>
        <p:spPr>
          <a:xfrm>
            <a:off x="1867692" y="1176539"/>
            <a:ext cx="5820881" cy="64784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600"/>
              <a:buFont typeface="Arial"/>
              <a:buNone/>
            </a:pPr>
            <a:r>
              <a:rPr b="0" lang="en" sz="1800">
                <a:solidFill>
                  <a:schemeClr val="dk1"/>
                </a:solidFill>
                <a:latin typeface="Arial"/>
                <a:ea typeface="Arial"/>
                <a:cs typeface="Arial"/>
                <a:sym typeface="Arial"/>
              </a:rPr>
              <a:t>A </a:t>
            </a:r>
            <a:r>
              <a:rPr b="1" lang="en" sz="1800">
                <a:solidFill>
                  <a:srgbClr val="504BAB"/>
                </a:solidFill>
                <a:latin typeface="Arial"/>
                <a:ea typeface="Arial"/>
                <a:cs typeface="Arial"/>
                <a:sym typeface="Arial"/>
              </a:rPr>
              <a:t>person</a:t>
            </a:r>
            <a:r>
              <a:rPr b="0" lang="en" sz="1800">
                <a:solidFill>
                  <a:schemeClr val="dk1"/>
                </a:solidFill>
                <a:latin typeface="Arial"/>
                <a:ea typeface="Arial"/>
                <a:cs typeface="Arial"/>
                <a:sym typeface="Arial"/>
              </a:rPr>
              <a:t> </a:t>
            </a:r>
            <a:r>
              <a:rPr b="0" i="1" lang="en" sz="1800">
                <a:solidFill>
                  <a:schemeClr val="dk1"/>
                </a:solidFill>
                <a:latin typeface="Arial"/>
                <a:ea typeface="Arial"/>
                <a:cs typeface="Arial"/>
                <a:sym typeface="Arial"/>
              </a:rPr>
              <a:t>or</a:t>
            </a:r>
            <a:r>
              <a:rPr b="0" lang="en" sz="1800">
                <a:solidFill>
                  <a:schemeClr val="dk1"/>
                </a:solidFill>
                <a:latin typeface="Arial"/>
                <a:ea typeface="Arial"/>
                <a:cs typeface="Arial"/>
                <a:sym typeface="Arial"/>
              </a:rPr>
              <a:t> </a:t>
            </a:r>
            <a:r>
              <a:rPr b="1" lang="en" sz="1800">
                <a:solidFill>
                  <a:srgbClr val="504BAB"/>
                </a:solidFill>
                <a:latin typeface="Arial"/>
                <a:ea typeface="Arial"/>
                <a:cs typeface="Arial"/>
                <a:sym typeface="Arial"/>
              </a:rPr>
              <a:t>application</a:t>
            </a:r>
            <a:r>
              <a:rPr b="0" lang="en" sz="1800">
                <a:solidFill>
                  <a:schemeClr val="dk1"/>
                </a:solidFill>
                <a:latin typeface="Arial"/>
                <a:ea typeface="Arial"/>
                <a:cs typeface="Arial"/>
                <a:sym typeface="Arial"/>
              </a:rPr>
              <a:t> that can authenticate with an AWS account.</a:t>
            </a:r>
            <a:endParaRPr b="0" sz="1800">
              <a:solidFill>
                <a:srgbClr val="000000"/>
              </a:solidFill>
              <a:latin typeface="Arial"/>
              <a:ea typeface="Arial"/>
              <a:cs typeface="Arial"/>
              <a:sym typeface="Arial"/>
            </a:endParaRPr>
          </a:p>
        </p:txBody>
      </p:sp>
      <p:pic>
        <p:nvPicPr>
          <p:cNvPr id="816" name="Google Shape;816;p81"/>
          <p:cNvPicPr preferRelativeResize="0"/>
          <p:nvPr/>
        </p:nvPicPr>
        <p:blipFill rotWithShape="1">
          <a:blip r:embed="rId3">
            <a:alphaModFix/>
          </a:blip>
          <a:srcRect b="0" l="0" r="0" t="0"/>
          <a:stretch/>
        </p:blipFill>
        <p:spPr>
          <a:xfrm>
            <a:off x="996596" y="1176539"/>
            <a:ext cx="488627" cy="488627"/>
          </a:xfrm>
          <a:prstGeom prst="rect">
            <a:avLst/>
          </a:prstGeom>
          <a:noFill/>
          <a:ln>
            <a:noFill/>
          </a:ln>
        </p:spPr>
      </p:pic>
      <p:sp>
        <p:nvSpPr>
          <p:cNvPr id="817" name="Google Shape;817;p81"/>
          <p:cNvSpPr txBox="1"/>
          <p:nvPr/>
        </p:nvSpPr>
        <p:spPr>
          <a:xfrm>
            <a:off x="646790" y="2492116"/>
            <a:ext cx="1129396" cy="408574"/>
          </a:xfrm>
          <a:prstGeom prst="rect">
            <a:avLst/>
          </a:prstGeom>
          <a:noFill/>
          <a:ln>
            <a:noFill/>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400">
                <a:solidFill>
                  <a:srgbClr val="504BAB"/>
                </a:solidFill>
                <a:latin typeface="Arial"/>
                <a:ea typeface="Arial"/>
                <a:cs typeface="Arial"/>
                <a:sym typeface="Arial"/>
              </a:rPr>
              <a:t>IAM group</a:t>
            </a:r>
            <a:endParaRPr b="1" sz="1400">
              <a:solidFill>
                <a:srgbClr val="504BAB"/>
              </a:solidFill>
              <a:latin typeface="Arial"/>
              <a:ea typeface="Arial"/>
              <a:cs typeface="Arial"/>
              <a:sym typeface="Arial"/>
            </a:endParaRPr>
          </a:p>
        </p:txBody>
      </p:sp>
      <p:sp>
        <p:nvSpPr>
          <p:cNvPr id="818" name="Google Shape;818;p81"/>
          <p:cNvSpPr txBox="1"/>
          <p:nvPr/>
        </p:nvSpPr>
        <p:spPr>
          <a:xfrm>
            <a:off x="1867692" y="2003379"/>
            <a:ext cx="5512526" cy="66652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600"/>
              <a:buFont typeface="Arial"/>
              <a:buNone/>
            </a:pPr>
            <a:r>
              <a:rPr b="0" lang="en" sz="1800">
                <a:solidFill>
                  <a:schemeClr val="dk1"/>
                </a:solidFill>
                <a:latin typeface="Arial"/>
                <a:ea typeface="Arial"/>
                <a:cs typeface="Arial"/>
                <a:sym typeface="Arial"/>
              </a:rPr>
              <a:t>A </a:t>
            </a:r>
            <a:r>
              <a:rPr b="1" lang="en" sz="1800">
                <a:solidFill>
                  <a:srgbClr val="504BAB"/>
                </a:solidFill>
                <a:latin typeface="Arial"/>
                <a:ea typeface="Arial"/>
                <a:cs typeface="Arial"/>
                <a:sym typeface="Arial"/>
              </a:rPr>
              <a:t>collection</a:t>
            </a:r>
            <a:r>
              <a:rPr b="0" lang="en" sz="1800">
                <a:solidFill>
                  <a:srgbClr val="504BAB"/>
                </a:solidFill>
                <a:latin typeface="Arial"/>
                <a:ea typeface="Arial"/>
                <a:cs typeface="Arial"/>
                <a:sym typeface="Arial"/>
              </a:rPr>
              <a:t> </a:t>
            </a:r>
            <a:r>
              <a:rPr b="1" lang="en" sz="1800">
                <a:solidFill>
                  <a:srgbClr val="504BAB"/>
                </a:solidFill>
                <a:latin typeface="Arial"/>
                <a:ea typeface="Arial"/>
                <a:cs typeface="Arial"/>
                <a:sym typeface="Arial"/>
              </a:rPr>
              <a:t>of IAM users </a:t>
            </a:r>
            <a:r>
              <a:rPr b="0" lang="en" sz="1800">
                <a:solidFill>
                  <a:schemeClr val="dk1"/>
                </a:solidFill>
                <a:latin typeface="Arial"/>
                <a:ea typeface="Arial"/>
                <a:cs typeface="Arial"/>
                <a:sym typeface="Arial"/>
              </a:rPr>
              <a:t>that are granted identical authorization.</a:t>
            </a:r>
            <a:endParaRPr sz="1100"/>
          </a:p>
        </p:txBody>
      </p:sp>
      <p:pic>
        <p:nvPicPr>
          <p:cNvPr id="819" name="Google Shape;819;p81"/>
          <p:cNvPicPr preferRelativeResize="0"/>
          <p:nvPr/>
        </p:nvPicPr>
        <p:blipFill rotWithShape="1">
          <a:blip r:embed="rId4">
            <a:alphaModFix/>
          </a:blip>
          <a:srcRect b="0" l="0" r="0" t="0"/>
          <a:stretch/>
        </p:blipFill>
        <p:spPr>
          <a:xfrm flipH="1">
            <a:off x="972020" y="2042834"/>
            <a:ext cx="537779" cy="522559"/>
          </a:xfrm>
          <a:prstGeom prst="rect">
            <a:avLst/>
          </a:prstGeom>
          <a:noFill/>
          <a:ln>
            <a:noFill/>
          </a:ln>
        </p:spPr>
      </p:pic>
      <p:sp>
        <p:nvSpPr>
          <p:cNvPr id="820" name="Google Shape;820;p81"/>
          <p:cNvSpPr txBox="1"/>
          <p:nvPr/>
        </p:nvSpPr>
        <p:spPr>
          <a:xfrm>
            <a:off x="648559" y="3389426"/>
            <a:ext cx="1184700" cy="429348"/>
          </a:xfrm>
          <a:prstGeom prst="rect">
            <a:avLst/>
          </a:prstGeom>
          <a:noFill/>
          <a:ln>
            <a:noFill/>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500">
                <a:solidFill>
                  <a:srgbClr val="504BAB"/>
                </a:solidFill>
                <a:latin typeface="Arial"/>
                <a:ea typeface="Arial"/>
                <a:cs typeface="Arial"/>
                <a:sym typeface="Arial"/>
              </a:rPr>
              <a:t>IAM p</a:t>
            </a:r>
            <a:r>
              <a:rPr b="1" lang="en" sz="1400">
                <a:solidFill>
                  <a:srgbClr val="504BAB"/>
                </a:solidFill>
                <a:latin typeface="Arial"/>
                <a:ea typeface="Arial"/>
                <a:cs typeface="Arial"/>
                <a:sym typeface="Arial"/>
              </a:rPr>
              <a:t>olicy</a:t>
            </a:r>
            <a:endParaRPr b="1" sz="1500">
              <a:solidFill>
                <a:srgbClr val="504BAB"/>
              </a:solidFill>
              <a:latin typeface="Arial"/>
              <a:ea typeface="Arial"/>
              <a:cs typeface="Arial"/>
              <a:sym typeface="Arial"/>
            </a:endParaRPr>
          </a:p>
        </p:txBody>
      </p:sp>
      <p:sp>
        <p:nvSpPr>
          <p:cNvPr id="821" name="Google Shape;821;p81"/>
          <p:cNvSpPr txBox="1"/>
          <p:nvPr/>
        </p:nvSpPr>
        <p:spPr>
          <a:xfrm>
            <a:off x="1867692" y="2888497"/>
            <a:ext cx="5512526" cy="66652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600"/>
              <a:buFont typeface="Arial"/>
              <a:buNone/>
            </a:pPr>
            <a:r>
              <a:rPr b="0" lang="en" sz="1800">
                <a:solidFill>
                  <a:schemeClr val="dk1"/>
                </a:solidFill>
                <a:latin typeface="Arial"/>
                <a:ea typeface="Arial"/>
                <a:cs typeface="Arial"/>
                <a:sym typeface="Arial"/>
              </a:rPr>
              <a:t>The document that defines</a:t>
            </a:r>
            <a:r>
              <a:rPr b="1" lang="en" sz="1800">
                <a:solidFill>
                  <a:schemeClr val="accent5"/>
                </a:solidFill>
                <a:latin typeface="Arial"/>
                <a:ea typeface="Arial"/>
                <a:cs typeface="Arial"/>
                <a:sym typeface="Arial"/>
              </a:rPr>
              <a:t> </a:t>
            </a:r>
            <a:r>
              <a:rPr b="1" lang="en" sz="1800">
                <a:solidFill>
                  <a:srgbClr val="504BAB"/>
                </a:solidFill>
                <a:latin typeface="Arial"/>
                <a:ea typeface="Arial"/>
                <a:cs typeface="Arial"/>
                <a:sym typeface="Arial"/>
              </a:rPr>
              <a:t>which resources can be accessed</a:t>
            </a:r>
            <a:r>
              <a:rPr b="0" lang="en" sz="1800">
                <a:solidFill>
                  <a:schemeClr val="dk1"/>
                </a:solidFill>
                <a:latin typeface="Arial"/>
                <a:ea typeface="Arial"/>
                <a:cs typeface="Arial"/>
                <a:sym typeface="Arial"/>
              </a:rPr>
              <a:t> and the </a:t>
            </a:r>
            <a:r>
              <a:rPr b="1" lang="en" sz="1800">
                <a:solidFill>
                  <a:srgbClr val="504BAB"/>
                </a:solidFill>
                <a:latin typeface="Arial"/>
                <a:ea typeface="Arial"/>
                <a:cs typeface="Arial"/>
                <a:sym typeface="Arial"/>
              </a:rPr>
              <a:t>level of access</a:t>
            </a:r>
            <a:r>
              <a:rPr b="0" lang="en" sz="1800">
                <a:solidFill>
                  <a:srgbClr val="504BAB"/>
                </a:solidFill>
                <a:latin typeface="Arial"/>
                <a:ea typeface="Arial"/>
                <a:cs typeface="Arial"/>
                <a:sym typeface="Arial"/>
              </a:rPr>
              <a:t> </a:t>
            </a:r>
            <a:r>
              <a:rPr b="0" lang="en" sz="1800">
                <a:solidFill>
                  <a:schemeClr val="dk1"/>
                </a:solidFill>
                <a:latin typeface="Arial"/>
                <a:ea typeface="Arial"/>
                <a:cs typeface="Arial"/>
                <a:sym typeface="Arial"/>
              </a:rPr>
              <a:t>to each resource.</a:t>
            </a:r>
            <a:endParaRPr sz="1100"/>
          </a:p>
        </p:txBody>
      </p:sp>
      <p:pic>
        <p:nvPicPr>
          <p:cNvPr id="822" name="Google Shape;822;p81"/>
          <p:cNvPicPr preferRelativeResize="0"/>
          <p:nvPr/>
        </p:nvPicPr>
        <p:blipFill rotWithShape="1">
          <a:blip r:embed="rId5">
            <a:alphaModFix/>
          </a:blip>
          <a:srcRect b="0" l="0" r="0" t="0"/>
          <a:stretch/>
        </p:blipFill>
        <p:spPr>
          <a:xfrm>
            <a:off x="986920" y="2943061"/>
            <a:ext cx="507978" cy="507978"/>
          </a:xfrm>
          <a:prstGeom prst="rect">
            <a:avLst/>
          </a:prstGeom>
          <a:noFill/>
          <a:ln>
            <a:noFill/>
          </a:ln>
        </p:spPr>
      </p:pic>
      <p:sp>
        <p:nvSpPr>
          <p:cNvPr id="823" name="Google Shape;823;p81"/>
          <p:cNvSpPr txBox="1"/>
          <p:nvPr/>
        </p:nvSpPr>
        <p:spPr>
          <a:xfrm>
            <a:off x="706861" y="4119323"/>
            <a:ext cx="1013980" cy="429348"/>
          </a:xfrm>
          <a:prstGeom prst="rect">
            <a:avLst/>
          </a:prstGeom>
          <a:noFill/>
          <a:ln>
            <a:noFill/>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500">
                <a:solidFill>
                  <a:srgbClr val="504BAB"/>
                </a:solidFill>
                <a:latin typeface="Arial"/>
                <a:ea typeface="Arial"/>
                <a:cs typeface="Arial"/>
                <a:sym typeface="Arial"/>
              </a:rPr>
              <a:t>IAM r</a:t>
            </a:r>
            <a:r>
              <a:rPr b="1" lang="en" sz="1400">
                <a:solidFill>
                  <a:srgbClr val="504BAB"/>
                </a:solidFill>
                <a:latin typeface="Arial"/>
                <a:ea typeface="Arial"/>
                <a:cs typeface="Arial"/>
                <a:sym typeface="Arial"/>
              </a:rPr>
              <a:t>ole</a:t>
            </a:r>
            <a:endParaRPr b="1" sz="1500">
              <a:solidFill>
                <a:srgbClr val="504BAB"/>
              </a:solidFill>
              <a:latin typeface="Arial"/>
              <a:ea typeface="Arial"/>
              <a:cs typeface="Arial"/>
              <a:sym typeface="Arial"/>
            </a:endParaRPr>
          </a:p>
        </p:txBody>
      </p:sp>
      <p:sp>
        <p:nvSpPr>
          <p:cNvPr id="824" name="Google Shape;824;p81"/>
          <p:cNvSpPr txBox="1"/>
          <p:nvPr/>
        </p:nvSpPr>
        <p:spPr>
          <a:xfrm>
            <a:off x="1867692" y="3818774"/>
            <a:ext cx="5512526" cy="66652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600"/>
              <a:buFont typeface="Arial"/>
              <a:buNone/>
            </a:pPr>
            <a:r>
              <a:rPr b="0" lang="en" sz="1800">
                <a:solidFill>
                  <a:schemeClr val="dk1"/>
                </a:solidFill>
                <a:latin typeface="Arial"/>
                <a:ea typeface="Arial"/>
                <a:cs typeface="Arial"/>
                <a:sym typeface="Arial"/>
              </a:rPr>
              <a:t>Useful mechanism to grant a set of permissions for making AWS service requests. </a:t>
            </a:r>
            <a:endParaRPr sz="1100"/>
          </a:p>
        </p:txBody>
      </p:sp>
      <p:pic>
        <p:nvPicPr>
          <p:cNvPr id="825" name="Google Shape;825;p81"/>
          <p:cNvPicPr preferRelativeResize="0"/>
          <p:nvPr/>
        </p:nvPicPr>
        <p:blipFill rotWithShape="1">
          <a:blip r:embed="rId6">
            <a:alphaModFix/>
          </a:blip>
          <a:srcRect b="0" l="0" r="0" t="0"/>
          <a:stretch/>
        </p:blipFill>
        <p:spPr>
          <a:xfrm>
            <a:off x="975764" y="3828707"/>
            <a:ext cx="530290" cy="4822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31" name="Google Shape;831;p8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Authenticate as an IAM user to gain access</a:t>
            </a:r>
            <a:endParaRPr/>
          </a:p>
        </p:txBody>
      </p:sp>
      <p:sp>
        <p:nvSpPr>
          <p:cNvPr id="832" name="Google Shape;832;p82"/>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fontScale="92500" lnSpcReduction="10000"/>
          </a:bodyPr>
          <a:lstStyle/>
          <a:p>
            <a:pPr indent="0" lvl="1" marL="12700" rtl="0" algn="l">
              <a:lnSpc>
                <a:spcPct val="100000"/>
              </a:lnSpc>
              <a:spcBef>
                <a:spcPts val="0"/>
              </a:spcBef>
              <a:spcAft>
                <a:spcPts val="0"/>
              </a:spcAft>
              <a:buClr>
                <a:schemeClr val="dk2"/>
              </a:buClr>
              <a:buSzPct val="100000"/>
              <a:buNone/>
            </a:pPr>
            <a:r>
              <a:rPr lang="en" sz="1500"/>
              <a:t>When you define an </a:t>
            </a:r>
            <a:r>
              <a:rPr b="1" lang="en" sz="1500"/>
              <a:t>IAM user</a:t>
            </a:r>
            <a:r>
              <a:rPr lang="en" sz="1500"/>
              <a:t>, you select what </a:t>
            </a:r>
            <a:r>
              <a:rPr b="1" i="1" lang="en" sz="1500">
                <a:solidFill>
                  <a:srgbClr val="504BAB"/>
                </a:solidFill>
              </a:rPr>
              <a:t>types of access </a:t>
            </a:r>
            <a:r>
              <a:rPr lang="en" sz="1500"/>
              <a:t>the user is permitted to use. </a:t>
            </a:r>
            <a:endParaRPr/>
          </a:p>
          <a:p>
            <a:pPr indent="0" lvl="1" marL="12700" rtl="0" algn="l">
              <a:lnSpc>
                <a:spcPct val="100000"/>
              </a:lnSpc>
              <a:spcBef>
                <a:spcPts val="800"/>
              </a:spcBef>
              <a:spcAft>
                <a:spcPts val="0"/>
              </a:spcAft>
              <a:buClr>
                <a:schemeClr val="dk2"/>
              </a:buClr>
              <a:buSzPct val="100000"/>
              <a:buNone/>
            </a:pPr>
            <a:r>
              <a:t/>
            </a:r>
            <a:endParaRPr sz="1100"/>
          </a:p>
          <a:p>
            <a:pPr indent="0" lvl="1" marL="12700" rtl="0" algn="l">
              <a:lnSpc>
                <a:spcPct val="100000"/>
              </a:lnSpc>
              <a:spcBef>
                <a:spcPts val="800"/>
              </a:spcBef>
              <a:spcAft>
                <a:spcPts val="0"/>
              </a:spcAft>
              <a:buClr>
                <a:srgbClr val="504BAB"/>
              </a:buClr>
              <a:buSzPct val="100000"/>
              <a:buNone/>
            </a:pPr>
            <a:r>
              <a:rPr b="1" i="1" lang="en">
                <a:solidFill>
                  <a:srgbClr val="504BAB"/>
                </a:solidFill>
              </a:rPr>
              <a:t>Programmatic</a:t>
            </a:r>
            <a:r>
              <a:rPr lang="en">
                <a:solidFill>
                  <a:srgbClr val="504BAB"/>
                </a:solidFill>
              </a:rPr>
              <a:t> </a:t>
            </a:r>
            <a:r>
              <a:rPr b="1" lang="en">
                <a:solidFill>
                  <a:srgbClr val="504BAB"/>
                </a:solidFill>
              </a:rPr>
              <a:t>access</a:t>
            </a:r>
            <a:endParaRPr/>
          </a:p>
          <a:p>
            <a:pPr indent="-171132" lvl="3" marL="520700" rtl="0" algn="l">
              <a:lnSpc>
                <a:spcPct val="100000"/>
              </a:lnSpc>
              <a:spcBef>
                <a:spcPts val="800"/>
              </a:spcBef>
              <a:spcAft>
                <a:spcPts val="0"/>
              </a:spcAft>
              <a:buClr>
                <a:schemeClr val="dk2"/>
              </a:buClr>
              <a:buSzPct val="100000"/>
              <a:buChar char="•"/>
            </a:pPr>
            <a:r>
              <a:rPr lang="en"/>
              <a:t>Authenticate using:</a:t>
            </a:r>
            <a:endParaRPr/>
          </a:p>
          <a:p>
            <a:pPr indent="-171132" lvl="4" marL="863600" rtl="0" algn="l">
              <a:lnSpc>
                <a:spcPct val="100000"/>
              </a:lnSpc>
              <a:spcBef>
                <a:spcPts val="800"/>
              </a:spcBef>
              <a:spcAft>
                <a:spcPts val="0"/>
              </a:spcAft>
              <a:buClr>
                <a:schemeClr val="accent5"/>
              </a:buClr>
              <a:buSzPct val="100000"/>
              <a:buChar char="•"/>
            </a:pPr>
            <a:r>
              <a:rPr lang="en">
                <a:solidFill>
                  <a:schemeClr val="accent5"/>
                </a:solidFill>
              </a:rPr>
              <a:t>Access key ID</a:t>
            </a:r>
            <a:endParaRPr/>
          </a:p>
          <a:p>
            <a:pPr indent="-171132" lvl="4" marL="863600" rtl="0" algn="l">
              <a:lnSpc>
                <a:spcPct val="100000"/>
              </a:lnSpc>
              <a:spcBef>
                <a:spcPts val="800"/>
              </a:spcBef>
              <a:spcAft>
                <a:spcPts val="0"/>
              </a:spcAft>
              <a:buClr>
                <a:schemeClr val="accent5"/>
              </a:buClr>
              <a:buSzPct val="100000"/>
              <a:buChar char="•"/>
            </a:pPr>
            <a:r>
              <a:rPr lang="en">
                <a:solidFill>
                  <a:schemeClr val="accent5"/>
                </a:solidFill>
              </a:rPr>
              <a:t>Secret access key</a:t>
            </a:r>
            <a:endParaRPr/>
          </a:p>
          <a:p>
            <a:pPr indent="-171132" lvl="3" marL="520700" rtl="0" algn="l">
              <a:lnSpc>
                <a:spcPct val="100000"/>
              </a:lnSpc>
              <a:spcBef>
                <a:spcPts val="800"/>
              </a:spcBef>
              <a:spcAft>
                <a:spcPts val="0"/>
              </a:spcAft>
              <a:buClr>
                <a:schemeClr val="dk2"/>
              </a:buClr>
              <a:buSzPct val="100000"/>
              <a:buChar char="•"/>
            </a:pPr>
            <a:r>
              <a:rPr lang="en"/>
              <a:t>Provides AWS CLI and AWS SDK access</a:t>
            </a:r>
            <a:endParaRPr/>
          </a:p>
          <a:p>
            <a:pPr indent="-101600" lvl="3" marL="520700" rtl="0" algn="l">
              <a:lnSpc>
                <a:spcPct val="100000"/>
              </a:lnSpc>
              <a:spcBef>
                <a:spcPts val="800"/>
              </a:spcBef>
              <a:spcAft>
                <a:spcPts val="0"/>
              </a:spcAft>
              <a:buClr>
                <a:schemeClr val="dk2"/>
              </a:buClr>
              <a:buSzPct val="100000"/>
              <a:buNone/>
            </a:pPr>
            <a:r>
              <a:t/>
            </a:r>
            <a:endParaRPr sz="1100"/>
          </a:p>
          <a:p>
            <a:pPr indent="0" lvl="1" marL="12700" rtl="0" algn="l">
              <a:lnSpc>
                <a:spcPct val="100000"/>
              </a:lnSpc>
              <a:spcBef>
                <a:spcPts val="800"/>
              </a:spcBef>
              <a:spcAft>
                <a:spcPts val="0"/>
              </a:spcAft>
              <a:buClr>
                <a:srgbClr val="504BAB"/>
              </a:buClr>
              <a:buSzPct val="100000"/>
              <a:buNone/>
            </a:pPr>
            <a:r>
              <a:rPr b="1" i="1" lang="en">
                <a:solidFill>
                  <a:srgbClr val="504BAB"/>
                </a:solidFill>
              </a:rPr>
              <a:t>AWS Management Console </a:t>
            </a:r>
            <a:r>
              <a:rPr b="1" lang="en">
                <a:solidFill>
                  <a:srgbClr val="504BAB"/>
                </a:solidFill>
              </a:rPr>
              <a:t>access</a:t>
            </a:r>
            <a:endParaRPr/>
          </a:p>
          <a:p>
            <a:pPr indent="-171132" lvl="3" marL="520700" rtl="0" algn="l">
              <a:lnSpc>
                <a:spcPct val="100000"/>
              </a:lnSpc>
              <a:spcBef>
                <a:spcPts val="800"/>
              </a:spcBef>
              <a:spcAft>
                <a:spcPts val="0"/>
              </a:spcAft>
              <a:buClr>
                <a:schemeClr val="dk2"/>
              </a:buClr>
              <a:buSzPct val="100000"/>
              <a:buChar char="•"/>
            </a:pPr>
            <a:r>
              <a:rPr lang="en"/>
              <a:t>Authenticate using:</a:t>
            </a:r>
            <a:endParaRPr/>
          </a:p>
          <a:p>
            <a:pPr indent="-171132" lvl="4" marL="863600" rtl="0" algn="l">
              <a:lnSpc>
                <a:spcPct val="100000"/>
              </a:lnSpc>
              <a:spcBef>
                <a:spcPts val="800"/>
              </a:spcBef>
              <a:spcAft>
                <a:spcPts val="0"/>
              </a:spcAft>
              <a:buClr>
                <a:schemeClr val="accent5"/>
              </a:buClr>
              <a:buSzPct val="100000"/>
              <a:buChar char="•"/>
            </a:pPr>
            <a:r>
              <a:rPr lang="en">
                <a:solidFill>
                  <a:schemeClr val="accent5"/>
                </a:solidFill>
              </a:rPr>
              <a:t>12-digit Account ID </a:t>
            </a:r>
            <a:r>
              <a:rPr i="1" lang="en">
                <a:solidFill>
                  <a:schemeClr val="accent5"/>
                </a:solidFill>
              </a:rPr>
              <a:t>or</a:t>
            </a:r>
            <a:r>
              <a:rPr lang="en">
                <a:solidFill>
                  <a:schemeClr val="accent5"/>
                </a:solidFill>
              </a:rPr>
              <a:t> alias</a:t>
            </a:r>
            <a:endParaRPr/>
          </a:p>
          <a:p>
            <a:pPr indent="-171132" lvl="4" marL="863600" rtl="0" algn="l">
              <a:lnSpc>
                <a:spcPct val="100000"/>
              </a:lnSpc>
              <a:spcBef>
                <a:spcPts val="800"/>
              </a:spcBef>
              <a:spcAft>
                <a:spcPts val="0"/>
              </a:spcAft>
              <a:buClr>
                <a:schemeClr val="dk2"/>
              </a:buClr>
              <a:buSzPct val="100000"/>
              <a:buChar char="•"/>
            </a:pPr>
            <a:r>
              <a:rPr lang="en"/>
              <a:t>IAM </a:t>
            </a:r>
            <a:r>
              <a:rPr lang="en">
                <a:solidFill>
                  <a:schemeClr val="accent5"/>
                </a:solidFill>
              </a:rPr>
              <a:t>user name</a:t>
            </a:r>
            <a:endParaRPr/>
          </a:p>
          <a:p>
            <a:pPr indent="-171132" lvl="4" marL="863600" rtl="0" algn="l">
              <a:lnSpc>
                <a:spcPct val="100000"/>
              </a:lnSpc>
              <a:spcBef>
                <a:spcPts val="800"/>
              </a:spcBef>
              <a:spcAft>
                <a:spcPts val="0"/>
              </a:spcAft>
              <a:buClr>
                <a:schemeClr val="dk2"/>
              </a:buClr>
              <a:buSzPct val="100000"/>
              <a:buChar char="•"/>
            </a:pPr>
            <a:r>
              <a:rPr lang="en"/>
              <a:t>IAM </a:t>
            </a:r>
            <a:r>
              <a:rPr lang="en">
                <a:solidFill>
                  <a:schemeClr val="accent5"/>
                </a:solidFill>
              </a:rPr>
              <a:t>password</a:t>
            </a:r>
            <a:endParaRPr/>
          </a:p>
          <a:p>
            <a:pPr indent="-171132" lvl="3" marL="520700" rtl="0" algn="l">
              <a:lnSpc>
                <a:spcPct val="100000"/>
              </a:lnSpc>
              <a:spcBef>
                <a:spcPts val="800"/>
              </a:spcBef>
              <a:spcAft>
                <a:spcPts val="0"/>
              </a:spcAft>
              <a:buClr>
                <a:schemeClr val="dk2"/>
              </a:buClr>
              <a:buSzPct val="93333"/>
              <a:buChar char="•"/>
            </a:pPr>
            <a:r>
              <a:rPr lang="en"/>
              <a:t>If enabled, </a:t>
            </a:r>
            <a:r>
              <a:rPr b="1" lang="en">
                <a:solidFill>
                  <a:schemeClr val="accent6"/>
                </a:solidFill>
              </a:rPr>
              <a:t>multi-factor authentication (MFA)</a:t>
            </a:r>
            <a:r>
              <a:rPr lang="en">
                <a:solidFill>
                  <a:schemeClr val="accent6"/>
                </a:solidFill>
              </a:rPr>
              <a:t> </a:t>
            </a:r>
            <a:r>
              <a:rPr lang="en"/>
              <a:t>prompts for an authentication code.</a:t>
            </a:r>
            <a:endParaRPr sz="1500"/>
          </a:p>
        </p:txBody>
      </p:sp>
      <p:pic>
        <p:nvPicPr>
          <p:cNvPr id="833" name="Google Shape;833;p82"/>
          <p:cNvPicPr preferRelativeResize="0"/>
          <p:nvPr/>
        </p:nvPicPr>
        <p:blipFill rotWithShape="1">
          <a:blip r:embed="rId3">
            <a:alphaModFix/>
          </a:blip>
          <a:srcRect b="0" l="0" r="0" t="0"/>
          <a:stretch/>
        </p:blipFill>
        <p:spPr>
          <a:xfrm>
            <a:off x="6779854" y="1690961"/>
            <a:ext cx="533400" cy="533400"/>
          </a:xfrm>
          <a:prstGeom prst="rect">
            <a:avLst/>
          </a:prstGeom>
          <a:noFill/>
          <a:ln>
            <a:noFill/>
          </a:ln>
        </p:spPr>
      </p:pic>
      <p:sp>
        <p:nvSpPr>
          <p:cNvPr id="834" name="Google Shape;834;p82"/>
          <p:cNvSpPr txBox="1"/>
          <p:nvPr/>
        </p:nvSpPr>
        <p:spPr>
          <a:xfrm>
            <a:off x="6379158" y="2262601"/>
            <a:ext cx="1334792"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CLI</a:t>
            </a:r>
            <a:endParaRPr sz="1100"/>
          </a:p>
        </p:txBody>
      </p:sp>
      <p:sp>
        <p:nvSpPr>
          <p:cNvPr id="835" name="Google Shape;835;p82"/>
          <p:cNvSpPr txBox="1"/>
          <p:nvPr/>
        </p:nvSpPr>
        <p:spPr>
          <a:xfrm>
            <a:off x="7617992" y="2262601"/>
            <a:ext cx="993305"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Tools and SDKs</a:t>
            </a:r>
            <a:endParaRPr sz="1100"/>
          </a:p>
        </p:txBody>
      </p:sp>
      <p:pic>
        <p:nvPicPr>
          <p:cNvPr id="836" name="Google Shape;836;p82"/>
          <p:cNvPicPr preferRelativeResize="0"/>
          <p:nvPr/>
        </p:nvPicPr>
        <p:blipFill rotWithShape="1">
          <a:blip r:embed="rId4">
            <a:alphaModFix/>
          </a:blip>
          <a:srcRect b="0" l="0" r="0" t="0"/>
          <a:stretch/>
        </p:blipFill>
        <p:spPr>
          <a:xfrm>
            <a:off x="7847945" y="1690961"/>
            <a:ext cx="533400" cy="533400"/>
          </a:xfrm>
          <a:prstGeom prst="rect">
            <a:avLst/>
          </a:prstGeom>
          <a:noFill/>
          <a:ln>
            <a:noFill/>
          </a:ln>
        </p:spPr>
      </p:pic>
      <p:sp>
        <p:nvSpPr>
          <p:cNvPr id="837" name="Google Shape;837;p82"/>
          <p:cNvSpPr txBox="1"/>
          <p:nvPr/>
        </p:nvSpPr>
        <p:spPr>
          <a:xfrm>
            <a:off x="6789370" y="3851117"/>
            <a:ext cx="1591976"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Management Console</a:t>
            </a:r>
            <a:endParaRPr sz="1100"/>
          </a:p>
        </p:txBody>
      </p:sp>
      <p:pic>
        <p:nvPicPr>
          <p:cNvPr id="838" name="Google Shape;838;p82"/>
          <p:cNvPicPr preferRelativeResize="0"/>
          <p:nvPr/>
        </p:nvPicPr>
        <p:blipFill rotWithShape="1">
          <a:blip r:embed="rId5">
            <a:alphaModFix/>
          </a:blip>
          <a:srcRect b="0" l="0" r="0" t="0"/>
          <a:stretch/>
        </p:blipFill>
        <p:spPr>
          <a:xfrm>
            <a:off x="7314545" y="3273431"/>
            <a:ext cx="533400" cy="53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44" name="Google Shape;844;p8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IAM MFA</a:t>
            </a:r>
            <a:endParaRPr/>
          </a:p>
        </p:txBody>
      </p:sp>
      <p:sp>
        <p:nvSpPr>
          <p:cNvPr id="845" name="Google Shape;845;p83"/>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7800" lvl="1" marL="177800" rtl="0" algn="l">
              <a:lnSpc>
                <a:spcPct val="110000"/>
              </a:lnSpc>
              <a:spcBef>
                <a:spcPts val="0"/>
              </a:spcBef>
              <a:spcAft>
                <a:spcPts val="0"/>
              </a:spcAft>
              <a:buClr>
                <a:schemeClr val="dk2"/>
              </a:buClr>
              <a:buSzPts val="1800"/>
              <a:buChar char="•"/>
            </a:pPr>
            <a:r>
              <a:rPr lang="en"/>
              <a:t>MFA provides increased security.</a:t>
            </a:r>
            <a:endParaRPr/>
          </a:p>
          <a:p>
            <a:pPr indent="-177800" lvl="1" marL="177800" rtl="0" algn="l">
              <a:lnSpc>
                <a:spcPct val="110000"/>
              </a:lnSpc>
              <a:spcBef>
                <a:spcPts val="2000"/>
              </a:spcBef>
              <a:spcAft>
                <a:spcPts val="0"/>
              </a:spcAft>
              <a:buClr>
                <a:schemeClr val="dk2"/>
              </a:buClr>
              <a:buSzPts val="1800"/>
              <a:buChar char="•"/>
            </a:pPr>
            <a:r>
              <a:rPr lang="en"/>
              <a:t>In addition to </a:t>
            </a:r>
            <a:r>
              <a:rPr b="1" lang="en">
                <a:solidFill>
                  <a:schemeClr val="accent6"/>
                </a:solidFill>
              </a:rPr>
              <a:t>username</a:t>
            </a:r>
            <a:r>
              <a:rPr b="1" lang="en">
                <a:solidFill>
                  <a:schemeClr val="accent5"/>
                </a:solidFill>
              </a:rPr>
              <a:t> </a:t>
            </a:r>
            <a:r>
              <a:rPr lang="en"/>
              <a:t>and </a:t>
            </a:r>
            <a:r>
              <a:rPr b="1" lang="en">
                <a:solidFill>
                  <a:schemeClr val="accent6"/>
                </a:solidFill>
              </a:rPr>
              <a:t>password</a:t>
            </a:r>
            <a:r>
              <a:rPr lang="en"/>
              <a:t>, MFA requires a unique </a:t>
            </a:r>
            <a:r>
              <a:rPr lang="en">
                <a:solidFill>
                  <a:schemeClr val="accent5"/>
                </a:solidFill>
              </a:rPr>
              <a:t>authentication code</a:t>
            </a:r>
            <a:r>
              <a:rPr lang="en"/>
              <a:t> to access AWS services.</a:t>
            </a:r>
            <a:endParaRPr/>
          </a:p>
        </p:txBody>
      </p:sp>
      <p:grpSp>
        <p:nvGrpSpPr>
          <p:cNvPr descr="Sign in web page dialog with an arrow pointing to a screenshot of the AWS Management Console. The arrow is accompanied by labels &quot;username and password&quot; and &quot;MFA token.&quot;" id="846" name="Google Shape;846;p83"/>
          <p:cNvGrpSpPr/>
          <p:nvPr/>
        </p:nvGrpSpPr>
        <p:grpSpPr>
          <a:xfrm>
            <a:off x="845450" y="2274059"/>
            <a:ext cx="7387089" cy="2653207"/>
            <a:chOff x="1127266" y="3032079"/>
            <a:chExt cx="9849452" cy="3537610"/>
          </a:xfrm>
        </p:grpSpPr>
        <p:pic>
          <p:nvPicPr>
            <p:cNvPr id="847" name="Google Shape;847;p83"/>
            <p:cNvPicPr preferRelativeResize="0"/>
            <p:nvPr/>
          </p:nvPicPr>
          <p:blipFill rotWithShape="1">
            <a:blip r:embed="rId3">
              <a:alphaModFix/>
            </a:blip>
            <a:srcRect b="0" l="0" r="0" t="0"/>
            <a:stretch/>
          </p:blipFill>
          <p:spPr>
            <a:xfrm>
              <a:off x="1127266" y="3548570"/>
              <a:ext cx="3110541" cy="1840758"/>
            </a:xfrm>
            <a:prstGeom prst="rect">
              <a:avLst/>
            </a:prstGeom>
            <a:noFill/>
            <a:ln cap="flat" cmpd="sng" w="9525">
              <a:solidFill>
                <a:srgbClr val="232323"/>
              </a:solidFill>
              <a:prstDash val="solid"/>
              <a:round/>
              <a:headEnd len="sm" w="sm" type="none"/>
              <a:tailEnd len="sm" w="sm" type="none"/>
            </a:ln>
          </p:spPr>
        </p:pic>
        <p:sp>
          <p:nvSpPr>
            <p:cNvPr id="848" name="Google Shape;848;p83"/>
            <p:cNvSpPr txBox="1"/>
            <p:nvPr/>
          </p:nvSpPr>
          <p:spPr>
            <a:xfrm>
              <a:off x="4302594" y="5177087"/>
              <a:ext cx="1571025"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MFA token</a:t>
              </a:r>
              <a:endParaRPr sz="1100"/>
            </a:p>
          </p:txBody>
        </p:sp>
        <p:pic>
          <p:nvPicPr>
            <p:cNvPr id="849" name="Google Shape;849;p83"/>
            <p:cNvPicPr preferRelativeResize="0"/>
            <p:nvPr/>
          </p:nvPicPr>
          <p:blipFill rotWithShape="1">
            <a:blip r:embed="rId4">
              <a:alphaModFix/>
            </a:blip>
            <a:srcRect b="0" l="0" r="0" t="0"/>
            <a:stretch/>
          </p:blipFill>
          <p:spPr>
            <a:xfrm>
              <a:off x="4768901" y="4627807"/>
              <a:ext cx="598176" cy="598176"/>
            </a:xfrm>
            <a:prstGeom prst="rect">
              <a:avLst/>
            </a:prstGeom>
            <a:noFill/>
            <a:ln>
              <a:noFill/>
            </a:ln>
          </p:spPr>
        </p:pic>
        <p:pic>
          <p:nvPicPr>
            <p:cNvPr id="850" name="Google Shape;850;p83"/>
            <p:cNvPicPr preferRelativeResize="0"/>
            <p:nvPr/>
          </p:nvPicPr>
          <p:blipFill rotWithShape="1">
            <a:blip r:embed="rId5">
              <a:alphaModFix/>
            </a:blip>
            <a:srcRect b="0" l="0" r="0" t="0"/>
            <a:stretch/>
          </p:blipFill>
          <p:spPr>
            <a:xfrm>
              <a:off x="4722554" y="3183324"/>
              <a:ext cx="728778" cy="728778"/>
            </a:xfrm>
            <a:prstGeom prst="rect">
              <a:avLst/>
            </a:prstGeom>
            <a:noFill/>
            <a:ln>
              <a:noFill/>
            </a:ln>
          </p:spPr>
        </p:pic>
        <p:sp>
          <p:nvSpPr>
            <p:cNvPr id="851" name="Google Shape;851;p83"/>
            <p:cNvSpPr txBox="1"/>
            <p:nvPr/>
          </p:nvSpPr>
          <p:spPr>
            <a:xfrm>
              <a:off x="4302594" y="3782914"/>
              <a:ext cx="157102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Username and password</a:t>
              </a:r>
              <a:endParaRPr sz="1100"/>
            </a:p>
          </p:txBody>
        </p:sp>
        <p:cxnSp>
          <p:nvCxnSpPr>
            <p:cNvPr id="852" name="Google Shape;852;p83"/>
            <p:cNvCxnSpPr/>
            <p:nvPr/>
          </p:nvCxnSpPr>
          <p:spPr>
            <a:xfrm flipH="1" rot="10800000">
              <a:off x="4384482" y="4481959"/>
              <a:ext cx="1571025" cy="1"/>
            </a:xfrm>
            <a:prstGeom prst="straightConnector1">
              <a:avLst/>
            </a:prstGeom>
            <a:noFill/>
            <a:ln cap="flat" cmpd="sng" w="38100">
              <a:solidFill>
                <a:srgbClr val="545B64"/>
              </a:solidFill>
              <a:prstDash val="solid"/>
              <a:round/>
              <a:headEnd len="sm" w="sm" type="none"/>
              <a:tailEnd len="med" w="med" type="stealth"/>
            </a:ln>
          </p:spPr>
        </p:cxnSp>
        <p:pic>
          <p:nvPicPr>
            <p:cNvPr id="853" name="Google Shape;853;p83"/>
            <p:cNvPicPr preferRelativeResize="0"/>
            <p:nvPr/>
          </p:nvPicPr>
          <p:blipFill rotWithShape="1">
            <a:blip r:embed="rId6">
              <a:alphaModFix/>
            </a:blip>
            <a:srcRect b="3581" l="0" r="0" t="0"/>
            <a:stretch/>
          </p:blipFill>
          <p:spPr>
            <a:xfrm>
              <a:off x="6096000" y="3032079"/>
              <a:ext cx="4880718" cy="3162282"/>
            </a:xfrm>
            <a:prstGeom prst="rect">
              <a:avLst/>
            </a:prstGeom>
            <a:noFill/>
            <a:ln cap="flat" cmpd="sng" w="9525">
              <a:solidFill>
                <a:schemeClr val="dk1"/>
              </a:solidFill>
              <a:prstDash val="solid"/>
              <a:round/>
              <a:headEnd len="sm" w="sm" type="none"/>
              <a:tailEnd len="sm" w="sm" type="none"/>
            </a:ln>
          </p:spPr>
        </p:pic>
        <p:sp>
          <p:nvSpPr>
            <p:cNvPr id="854" name="Google Shape;854;p83"/>
            <p:cNvSpPr txBox="1"/>
            <p:nvPr/>
          </p:nvSpPr>
          <p:spPr>
            <a:xfrm>
              <a:off x="6933036" y="6231135"/>
              <a:ext cx="320664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200">
                  <a:solidFill>
                    <a:schemeClr val="accent6"/>
                  </a:solidFill>
                  <a:latin typeface="Arial"/>
                  <a:ea typeface="Arial"/>
                  <a:cs typeface="Arial"/>
                  <a:sym typeface="Arial"/>
                </a:rPr>
                <a:t>AWS Management Console</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0" i="0" lang="en" sz="700">
                <a:solidFill>
                  <a:srgbClr val="888888"/>
                </a:solidFill>
                <a:latin typeface="Arial"/>
                <a:ea typeface="Arial"/>
                <a:cs typeface="Arial"/>
                <a:sym typeface="Arial"/>
              </a:rPr>
              <a:t>‹#›</a:t>
            </a:fld>
            <a:endParaRPr b="0" i="0" sz="700">
              <a:solidFill>
                <a:srgbClr val="888888"/>
              </a:solidFill>
              <a:latin typeface="Arial"/>
              <a:ea typeface="Arial"/>
              <a:cs typeface="Arial"/>
              <a:sym typeface="Arial"/>
            </a:endParaRPr>
          </a:p>
        </p:txBody>
      </p:sp>
      <p:sp>
        <p:nvSpPr>
          <p:cNvPr id="860" name="Google Shape;860;p8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Authorization: What actions are permitted</a:t>
            </a:r>
            <a:endParaRPr/>
          </a:p>
        </p:txBody>
      </p:sp>
      <p:sp>
        <p:nvSpPr>
          <p:cNvPr id="861" name="Google Shape;861;p84"/>
          <p:cNvSpPr txBox="1"/>
          <p:nvPr/>
        </p:nvSpPr>
        <p:spPr>
          <a:xfrm>
            <a:off x="1033747" y="1044947"/>
            <a:ext cx="681099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400">
                <a:solidFill>
                  <a:schemeClr val="accent5"/>
                </a:solidFill>
                <a:latin typeface="Arial"/>
                <a:ea typeface="Arial"/>
                <a:cs typeface="Arial"/>
                <a:sym typeface="Arial"/>
              </a:rPr>
              <a:t>After the user or application is connected to the AWS account, what are they allowed to do?</a:t>
            </a:r>
            <a:endParaRPr sz="1100"/>
          </a:p>
        </p:txBody>
      </p:sp>
      <p:grpSp>
        <p:nvGrpSpPr>
          <p:cNvPr descr="Diagram shows IAM user, IAM group, or IAM role trying to access EC2 instances and an S3 bucket. Between them are IAM policies  that provide full access to the EC2 instances, but Read Only access to the S3 bucket." id="862" name="Google Shape;862;p84"/>
          <p:cNvGrpSpPr/>
          <p:nvPr/>
        </p:nvGrpSpPr>
        <p:grpSpPr>
          <a:xfrm>
            <a:off x="1033272" y="1371538"/>
            <a:ext cx="6924825" cy="3052646"/>
            <a:chOff x="1377696" y="1828717"/>
            <a:chExt cx="9233100" cy="4070195"/>
          </a:xfrm>
        </p:grpSpPr>
        <p:sp>
          <p:nvSpPr>
            <p:cNvPr descr="diagram shows IAM user, IAM group, or IAM role on the lelft trying to access EC2 instances and an S3 bucket on the right. Between them are IAM policies  that provide full access to the EC2 instances, but Read Only access to the S3 bucket." id="863" name="Google Shape;863;p84"/>
            <p:cNvSpPr/>
            <p:nvPr/>
          </p:nvSpPr>
          <p:spPr>
            <a:xfrm>
              <a:off x="1377696" y="1828717"/>
              <a:ext cx="9233100" cy="4070195"/>
            </a:xfrm>
            <a:prstGeom prst="roundRect">
              <a:avLst>
                <a:gd fmla="val 10930" name="adj"/>
              </a:avLst>
            </a:prstGeom>
            <a:solidFill>
              <a:schemeClr val="lt1"/>
            </a:solidFill>
            <a:ln cap="flat" cmpd="sng" w="381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chemeClr val="dk1"/>
                </a:solidFill>
                <a:latin typeface="Arial"/>
                <a:ea typeface="Arial"/>
                <a:cs typeface="Arial"/>
                <a:sym typeface="Arial"/>
              </a:endParaRPr>
            </a:p>
          </p:txBody>
        </p:sp>
        <p:pic>
          <p:nvPicPr>
            <p:cNvPr id="864" name="Google Shape;864;p84"/>
            <p:cNvPicPr preferRelativeResize="0"/>
            <p:nvPr/>
          </p:nvPicPr>
          <p:blipFill rotWithShape="1">
            <a:blip r:embed="rId3">
              <a:alphaModFix/>
            </a:blip>
            <a:srcRect b="0" l="0" r="0" t="0"/>
            <a:stretch/>
          </p:blipFill>
          <p:spPr>
            <a:xfrm>
              <a:off x="4856653" y="2320327"/>
              <a:ext cx="1333500" cy="1333500"/>
            </a:xfrm>
            <a:prstGeom prst="rect">
              <a:avLst/>
            </a:prstGeom>
            <a:noFill/>
            <a:ln>
              <a:noFill/>
            </a:ln>
          </p:spPr>
        </p:pic>
        <p:sp>
          <p:nvSpPr>
            <p:cNvPr id="865" name="Google Shape;865;p84"/>
            <p:cNvSpPr/>
            <p:nvPr/>
          </p:nvSpPr>
          <p:spPr>
            <a:xfrm>
              <a:off x="4831968" y="1971354"/>
              <a:ext cx="2128302" cy="3784922"/>
            </a:xfrm>
            <a:prstGeom prst="roundRect">
              <a:avLst>
                <a:gd fmla="val 16667" name="adj"/>
              </a:avLst>
            </a:prstGeom>
            <a:noFill/>
            <a:ln cap="flat" cmpd="sng" w="3810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66" name="Google Shape;866;p84"/>
            <p:cNvSpPr txBox="1"/>
            <p:nvPr/>
          </p:nvSpPr>
          <p:spPr>
            <a:xfrm>
              <a:off x="1610783" y="4323484"/>
              <a:ext cx="1536345" cy="92333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500">
                  <a:solidFill>
                    <a:schemeClr val="accent6"/>
                  </a:solidFill>
                  <a:latin typeface="Arial"/>
                  <a:ea typeface="Arial"/>
                  <a:cs typeface="Arial"/>
                  <a:sym typeface="Arial"/>
                </a:rPr>
                <a:t>IAM user</a:t>
              </a:r>
              <a:r>
                <a:rPr lang="en" sz="1500">
                  <a:solidFill>
                    <a:srgbClr val="000000"/>
                  </a:solidFill>
                  <a:latin typeface="Arial"/>
                  <a:ea typeface="Arial"/>
                  <a:cs typeface="Arial"/>
                  <a:sym typeface="Arial"/>
                </a:rPr>
                <a:t>, </a:t>
              </a:r>
              <a:br>
                <a:rPr lang="en" sz="1500">
                  <a:solidFill>
                    <a:srgbClr val="000000"/>
                  </a:solidFill>
                  <a:latin typeface="Arial"/>
                  <a:ea typeface="Arial"/>
                  <a:cs typeface="Arial"/>
                  <a:sym typeface="Arial"/>
                </a:rPr>
              </a:br>
              <a:r>
                <a:rPr b="1" lang="en" sz="1500">
                  <a:solidFill>
                    <a:schemeClr val="accent6"/>
                  </a:solidFill>
                  <a:latin typeface="Arial"/>
                  <a:ea typeface="Arial"/>
                  <a:cs typeface="Arial"/>
                  <a:sym typeface="Arial"/>
                </a:rPr>
                <a:t>IAM group</a:t>
              </a:r>
              <a:r>
                <a:rPr lang="en" sz="1500">
                  <a:solidFill>
                    <a:srgbClr val="000000"/>
                  </a:solidFill>
                  <a:latin typeface="Arial"/>
                  <a:ea typeface="Arial"/>
                  <a:cs typeface="Arial"/>
                  <a:sym typeface="Arial"/>
                </a:rPr>
                <a:t>, </a:t>
              </a:r>
              <a:br>
                <a:rPr lang="en" sz="1500">
                  <a:solidFill>
                    <a:srgbClr val="000000"/>
                  </a:solidFill>
                  <a:latin typeface="Arial"/>
                  <a:ea typeface="Arial"/>
                  <a:cs typeface="Arial"/>
                  <a:sym typeface="Arial"/>
                </a:rPr>
              </a:br>
              <a:r>
                <a:rPr lang="en" sz="1500">
                  <a:solidFill>
                    <a:srgbClr val="000000"/>
                  </a:solidFill>
                  <a:latin typeface="Arial"/>
                  <a:ea typeface="Arial"/>
                  <a:cs typeface="Arial"/>
                  <a:sym typeface="Arial"/>
                </a:rPr>
                <a:t>or </a:t>
              </a:r>
              <a:r>
                <a:rPr b="1" lang="en" sz="1500">
                  <a:solidFill>
                    <a:schemeClr val="accent6"/>
                  </a:solidFill>
                  <a:latin typeface="Arial"/>
                  <a:ea typeface="Arial"/>
                  <a:cs typeface="Arial"/>
                  <a:sym typeface="Arial"/>
                </a:rPr>
                <a:t>IAM role</a:t>
              </a:r>
              <a:endParaRPr b="1" sz="1500">
                <a:solidFill>
                  <a:schemeClr val="accent6"/>
                </a:solidFill>
                <a:latin typeface="Arial"/>
                <a:ea typeface="Arial"/>
                <a:cs typeface="Arial"/>
                <a:sym typeface="Arial"/>
              </a:endParaRPr>
            </a:p>
          </p:txBody>
        </p:sp>
        <p:sp>
          <p:nvSpPr>
            <p:cNvPr id="867" name="Google Shape;867;p84"/>
            <p:cNvSpPr txBox="1"/>
            <p:nvPr/>
          </p:nvSpPr>
          <p:spPr>
            <a:xfrm>
              <a:off x="5035504" y="5228475"/>
              <a:ext cx="1651658"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500">
                  <a:solidFill>
                    <a:srgbClr val="000000"/>
                  </a:solidFill>
                  <a:latin typeface="Arial"/>
                  <a:ea typeface="Arial"/>
                  <a:cs typeface="Arial"/>
                  <a:sym typeface="Arial"/>
                </a:rPr>
                <a:t>IAM policies</a:t>
              </a:r>
              <a:endParaRPr sz="1500">
                <a:solidFill>
                  <a:srgbClr val="000000"/>
                </a:solidFill>
                <a:latin typeface="Arial"/>
                <a:ea typeface="Arial"/>
                <a:cs typeface="Arial"/>
                <a:sym typeface="Arial"/>
              </a:endParaRPr>
            </a:p>
          </p:txBody>
        </p:sp>
        <p:sp>
          <p:nvSpPr>
            <p:cNvPr id="868" name="Google Shape;868;p84"/>
            <p:cNvSpPr txBox="1"/>
            <p:nvPr/>
          </p:nvSpPr>
          <p:spPr>
            <a:xfrm>
              <a:off x="6070387" y="2517890"/>
              <a:ext cx="655851" cy="8309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Full</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access</a:t>
              </a:r>
              <a:endParaRPr sz="1400">
                <a:solidFill>
                  <a:srgbClr val="000000"/>
                </a:solidFill>
                <a:latin typeface="Arial"/>
                <a:ea typeface="Arial"/>
                <a:cs typeface="Arial"/>
                <a:sym typeface="Arial"/>
              </a:endParaRPr>
            </a:p>
          </p:txBody>
        </p:sp>
        <p:sp>
          <p:nvSpPr>
            <p:cNvPr id="869" name="Google Shape;869;p84"/>
            <p:cNvSpPr txBox="1"/>
            <p:nvPr/>
          </p:nvSpPr>
          <p:spPr>
            <a:xfrm>
              <a:off x="5949452" y="4046486"/>
              <a:ext cx="80856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Read-only</a:t>
              </a:r>
              <a:endParaRPr sz="1400">
                <a:solidFill>
                  <a:srgbClr val="000000"/>
                </a:solidFill>
                <a:latin typeface="Arial"/>
                <a:ea typeface="Arial"/>
                <a:cs typeface="Arial"/>
                <a:sym typeface="Arial"/>
              </a:endParaRPr>
            </a:p>
          </p:txBody>
        </p:sp>
        <p:sp>
          <p:nvSpPr>
            <p:cNvPr id="870" name="Google Shape;870;p84"/>
            <p:cNvSpPr txBox="1"/>
            <p:nvPr/>
          </p:nvSpPr>
          <p:spPr>
            <a:xfrm>
              <a:off x="9209365" y="4232597"/>
              <a:ext cx="1239610"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 S3 </a:t>
              </a:r>
              <a:r>
                <a:rPr lang="en" sz="1400">
                  <a:solidFill>
                    <a:srgbClr val="000000"/>
                  </a:solidFill>
                  <a:latin typeface="Arial"/>
                  <a:ea typeface="Arial"/>
                  <a:cs typeface="Arial"/>
                  <a:sym typeface="Arial"/>
                </a:rPr>
                <a:t>bucket</a:t>
              </a:r>
              <a:r>
                <a:rPr lang="en" sz="1400">
                  <a:solidFill>
                    <a:schemeClr val="dk1"/>
                  </a:solidFill>
                  <a:latin typeface="Arial"/>
                  <a:ea typeface="Arial"/>
                  <a:cs typeface="Arial"/>
                  <a:sym typeface="Arial"/>
                </a:rPr>
                <a:t> </a:t>
              </a:r>
              <a:endParaRPr sz="1100"/>
            </a:p>
          </p:txBody>
        </p:sp>
        <p:cxnSp>
          <p:nvCxnSpPr>
            <p:cNvPr id="871" name="Google Shape;871;p84"/>
            <p:cNvCxnSpPr/>
            <p:nvPr/>
          </p:nvCxnSpPr>
          <p:spPr>
            <a:xfrm>
              <a:off x="6960270" y="2756585"/>
              <a:ext cx="945991" cy="0"/>
            </a:xfrm>
            <a:prstGeom prst="straightConnector1">
              <a:avLst/>
            </a:prstGeom>
            <a:noFill/>
            <a:ln cap="flat" cmpd="sng" w="76200">
              <a:solidFill>
                <a:schemeClr val="dk1"/>
              </a:solidFill>
              <a:prstDash val="solid"/>
              <a:round/>
              <a:headEnd len="sm" w="sm" type="none"/>
              <a:tailEnd len="med" w="med" type="triangle"/>
            </a:ln>
          </p:spPr>
        </p:cxnSp>
        <p:cxnSp>
          <p:nvCxnSpPr>
            <p:cNvPr id="872" name="Google Shape;872;p84"/>
            <p:cNvCxnSpPr/>
            <p:nvPr/>
          </p:nvCxnSpPr>
          <p:spPr>
            <a:xfrm>
              <a:off x="6960269" y="4348900"/>
              <a:ext cx="945991" cy="0"/>
            </a:xfrm>
            <a:prstGeom prst="straightConnector1">
              <a:avLst/>
            </a:prstGeom>
            <a:noFill/>
            <a:ln cap="flat" cmpd="sng" w="76200">
              <a:solidFill>
                <a:schemeClr val="dk1"/>
              </a:solidFill>
              <a:prstDash val="solid"/>
              <a:round/>
              <a:headEnd len="sm" w="sm" type="none"/>
              <a:tailEnd len="med" w="med" type="triangle"/>
            </a:ln>
          </p:spPr>
        </p:cxnSp>
        <p:pic>
          <p:nvPicPr>
            <p:cNvPr id="873" name="Google Shape;873;p84"/>
            <p:cNvPicPr preferRelativeResize="0"/>
            <p:nvPr/>
          </p:nvPicPr>
          <p:blipFill rotWithShape="1">
            <a:blip r:embed="rId4">
              <a:alphaModFix/>
            </a:blip>
            <a:srcRect b="0" l="0" r="0" t="0"/>
            <a:stretch/>
          </p:blipFill>
          <p:spPr>
            <a:xfrm flipH="1">
              <a:off x="1757073" y="3018148"/>
              <a:ext cx="1243914" cy="1208710"/>
            </a:xfrm>
            <a:prstGeom prst="rect">
              <a:avLst/>
            </a:prstGeom>
            <a:noFill/>
            <a:ln>
              <a:noFill/>
            </a:ln>
          </p:spPr>
        </p:pic>
        <p:pic>
          <p:nvPicPr>
            <p:cNvPr id="874" name="Google Shape;874;p84"/>
            <p:cNvPicPr preferRelativeResize="0"/>
            <p:nvPr/>
          </p:nvPicPr>
          <p:blipFill rotWithShape="1">
            <a:blip r:embed="rId5">
              <a:alphaModFix/>
            </a:blip>
            <a:srcRect b="0" l="0" r="0" t="0"/>
            <a:stretch/>
          </p:blipFill>
          <p:spPr>
            <a:xfrm>
              <a:off x="4856653" y="3721142"/>
              <a:ext cx="1333570" cy="1333570"/>
            </a:xfrm>
            <a:prstGeom prst="rect">
              <a:avLst/>
            </a:prstGeom>
            <a:noFill/>
            <a:ln>
              <a:noFill/>
            </a:ln>
          </p:spPr>
        </p:pic>
        <p:pic>
          <p:nvPicPr>
            <p:cNvPr id="875" name="Google Shape;875;p84"/>
            <p:cNvPicPr preferRelativeResize="0"/>
            <p:nvPr/>
          </p:nvPicPr>
          <p:blipFill rotWithShape="1">
            <a:blip r:embed="rId6">
              <a:alphaModFix/>
            </a:blip>
            <a:srcRect b="0" l="0" r="0" t="0"/>
            <a:stretch/>
          </p:blipFill>
          <p:spPr>
            <a:xfrm>
              <a:off x="8034526" y="3762169"/>
              <a:ext cx="1217856" cy="1217856"/>
            </a:xfrm>
            <a:prstGeom prst="rect">
              <a:avLst/>
            </a:prstGeom>
            <a:noFill/>
            <a:ln>
              <a:noFill/>
            </a:ln>
          </p:spPr>
        </p:pic>
        <p:pic>
          <p:nvPicPr>
            <p:cNvPr id="876" name="Google Shape;876;p84"/>
            <p:cNvPicPr preferRelativeResize="0"/>
            <p:nvPr/>
          </p:nvPicPr>
          <p:blipFill rotWithShape="1">
            <a:blip r:embed="rId7">
              <a:alphaModFix/>
            </a:blip>
            <a:srcRect b="0" l="0" r="0" t="0"/>
            <a:stretch/>
          </p:blipFill>
          <p:spPr>
            <a:xfrm>
              <a:off x="7995153" y="2091659"/>
              <a:ext cx="1257228" cy="1257228"/>
            </a:xfrm>
            <a:prstGeom prst="rect">
              <a:avLst/>
            </a:prstGeom>
            <a:noFill/>
            <a:ln>
              <a:noFill/>
            </a:ln>
          </p:spPr>
        </p:pic>
        <p:sp>
          <p:nvSpPr>
            <p:cNvPr id="877" name="Google Shape;877;p84"/>
            <p:cNvSpPr txBox="1"/>
            <p:nvPr/>
          </p:nvSpPr>
          <p:spPr>
            <a:xfrm>
              <a:off x="9053295" y="2327924"/>
              <a:ext cx="1513305"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 EC2 instances</a:t>
              </a:r>
              <a:endParaRPr sz="1100"/>
            </a:p>
          </p:txBody>
        </p:sp>
      </p:grpSp>
      <p:cxnSp>
        <p:nvCxnSpPr>
          <p:cNvPr id="878" name="Google Shape;878;p84"/>
          <p:cNvCxnSpPr/>
          <p:nvPr/>
        </p:nvCxnSpPr>
        <p:spPr>
          <a:xfrm flipH="1" rot="10800000">
            <a:off x="2302352" y="2238533"/>
            <a:ext cx="1294650" cy="405675"/>
          </a:xfrm>
          <a:prstGeom prst="bentConnector3">
            <a:avLst>
              <a:gd fmla="val 2419" name="adj1"/>
            </a:avLst>
          </a:prstGeom>
          <a:noFill/>
          <a:ln cap="flat" cmpd="sng" w="76200">
            <a:solidFill>
              <a:schemeClr val="dk1"/>
            </a:solidFill>
            <a:prstDash val="solid"/>
            <a:round/>
            <a:headEnd len="sm" w="sm" type="none"/>
            <a:tailEnd len="sm" w="sm" type="none"/>
          </a:ln>
        </p:spPr>
      </p:cxnSp>
      <p:cxnSp>
        <p:nvCxnSpPr>
          <p:cNvPr id="879" name="Google Shape;879;p84"/>
          <p:cNvCxnSpPr/>
          <p:nvPr/>
        </p:nvCxnSpPr>
        <p:spPr>
          <a:xfrm>
            <a:off x="2328309" y="2637282"/>
            <a:ext cx="1268775" cy="580500"/>
          </a:xfrm>
          <a:prstGeom prst="bentConnector2">
            <a:avLst/>
          </a:prstGeom>
          <a:noFill/>
          <a:ln cap="flat" cmpd="sng" w="76200">
            <a:solidFill>
              <a:schemeClr val="dk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7"/>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2"/>
              </a:buClr>
              <a:buSzPts val="3000"/>
              <a:buFont typeface="Arial"/>
              <a:buNone/>
            </a:pPr>
            <a:r>
              <a:rPr lang="en" sz="3000">
                <a:latin typeface="Arial"/>
                <a:ea typeface="Arial"/>
                <a:cs typeface="Arial"/>
                <a:sym typeface="Arial"/>
              </a:rPr>
              <a:t>Section 1: AWS shared responsibility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85" name="Google Shape;885;p8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Authorization</a:t>
            </a:r>
            <a:endParaRPr/>
          </a:p>
        </p:txBody>
      </p:sp>
      <p:sp>
        <p:nvSpPr>
          <p:cNvPr id="886" name="Google Shape;886;p85"/>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7800" lvl="1" marL="177800" rtl="0" algn="l">
              <a:lnSpc>
                <a:spcPct val="120000"/>
              </a:lnSpc>
              <a:spcBef>
                <a:spcPts val="0"/>
              </a:spcBef>
              <a:spcAft>
                <a:spcPts val="0"/>
              </a:spcAft>
              <a:buClr>
                <a:schemeClr val="dk2"/>
              </a:buClr>
              <a:buSzPts val="1800"/>
              <a:buChar char="•"/>
            </a:pPr>
            <a:r>
              <a:rPr lang="en"/>
              <a:t>Assign permissions by creating an IAM policy.</a:t>
            </a:r>
            <a:endParaRPr/>
          </a:p>
          <a:p>
            <a:pPr indent="-177800" lvl="1" marL="177800" rtl="0" algn="l">
              <a:lnSpc>
                <a:spcPct val="100000"/>
              </a:lnSpc>
              <a:spcBef>
                <a:spcPts val="2000"/>
              </a:spcBef>
              <a:spcAft>
                <a:spcPts val="0"/>
              </a:spcAft>
              <a:buClr>
                <a:schemeClr val="dk2"/>
              </a:buClr>
              <a:buSzPts val="1800"/>
              <a:buChar char="•"/>
            </a:pPr>
            <a:r>
              <a:rPr lang="en"/>
              <a:t>Permissions determine </a:t>
            </a:r>
            <a:r>
              <a:rPr b="1" lang="en">
                <a:solidFill>
                  <a:schemeClr val="accent6"/>
                </a:solidFill>
                <a:latin typeface="Arial"/>
                <a:ea typeface="Arial"/>
                <a:cs typeface="Arial"/>
                <a:sym typeface="Arial"/>
              </a:rPr>
              <a:t>which resources and operations </a:t>
            </a:r>
            <a:r>
              <a:rPr lang="en"/>
              <a:t>are allowed:</a:t>
            </a:r>
            <a:endParaRPr/>
          </a:p>
          <a:p>
            <a:pPr indent="-209550" lvl="1" marL="520700" rtl="0" algn="l">
              <a:lnSpc>
                <a:spcPct val="120000"/>
              </a:lnSpc>
              <a:spcBef>
                <a:spcPts val="1100"/>
              </a:spcBef>
              <a:spcAft>
                <a:spcPts val="0"/>
              </a:spcAft>
              <a:buClr>
                <a:schemeClr val="dk2"/>
              </a:buClr>
              <a:buSzPts val="1500"/>
              <a:buChar char="•"/>
            </a:pPr>
            <a:r>
              <a:rPr lang="en" sz="1500"/>
              <a:t>All permissions are implicitly denied by default.</a:t>
            </a:r>
            <a:endParaRPr/>
          </a:p>
          <a:p>
            <a:pPr indent="-209550" lvl="1" marL="520700" rtl="0" algn="l">
              <a:lnSpc>
                <a:spcPct val="120000"/>
              </a:lnSpc>
              <a:spcBef>
                <a:spcPts val="900"/>
              </a:spcBef>
              <a:spcAft>
                <a:spcPts val="0"/>
              </a:spcAft>
              <a:buClr>
                <a:schemeClr val="dk2"/>
              </a:buClr>
              <a:buSzPts val="1500"/>
              <a:buChar char="•"/>
            </a:pPr>
            <a:r>
              <a:rPr lang="en" sz="1500"/>
              <a:t>If something is explicitly denied, it is never allowed.</a:t>
            </a:r>
            <a:endParaRPr/>
          </a:p>
          <a:p>
            <a:pPr indent="0" lvl="0" marL="0" rtl="0" algn="l">
              <a:lnSpc>
                <a:spcPct val="120000"/>
              </a:lnSpc>
              <a:spcBef>
                <a:spcPts val="1800"/>
              </a:spcBef>
              <a:spcAft>
                <a:spcPts val="0"/>
              </a:spcAft>
              <a:buClr>
                <a:schemeClr val="accent5"/>
              </a:buClr>
              <a:buSzPts val="1800"/>
              <a:buNone/>
            </a:pPr>
            <a:r>
              <a:rPr lang="en" sz="1800">
                <a:solidFill>
                  <a:schemeClr val="accent5"/>
                </a:solidFill>
                <a:latin typeface="Arial"/>
                <a:ea typeface="Arial"/>
                <a:cs typeface="Arial"/>
                <a:sym typeface="Arial"/>
              </a:rPr>
              <a:t>Best practice</a:t>
            </a:r>
            <a:r>
              <a:rPr b="1" lang="en" sz="1800">
                <a:solidFill>
                  <a:schemeClr val="accent5"/>
                </a:solidFill>
              </a:rPr>
              <a:t>: </a:t>
            </a:r>
            <a:r>
              <a:rPr lang="en" sz="1800"/>
              <a:t>Follow the </a:t>
            </a:r>
            <a:r>
              <a:rPr b="1" lang="en" sz="1800">
                <a:solidFill>
                  <a:schemeClr val="accent6"/>
                </a:solidFill>
              </a:rPr>
              <a:t>principle of least privilege</a:t>
            </a:r>
            <a:r>
              <a:rPr lang="en" sz="1800"/>
              <a:t>.</a:t>
            </a:r>
            <a:endParaRPr/>
          </a:p>
          <a:p>
            <a:pPr indent="0" lvl="0" marL="0" rtl="0" algn="l">
              <a:lnSpc>
                <a:spcPct val="120000"/>
              </a:lnSpc>
              <a:spcBef>
                <a:spcPts val="900"/>
              </a:spcBef>
              <a:spcAft>
                <a:spcPts val="0"/>
              </a:spcAft>
              <a:buClr>
                <a:schemeClr val="dk2"/>
              </a:buClr>
              <a:buSzPts val="1800"/>
              <a:buNone/>
            </a:pPr>
            <a:r>
              <a:t/>
            </a:r>
            <a:endParaRPr b="1" i="1" sz="1800">
              <a:latin typeface="Arial"/>
              <a:ea typeface="Arial"/>
              <a:cs typeface="Arial"/>
              <a:sym typeface="Arial"/>
            </a:endParaRPr>
          </a:p>
          <a:p>
            <a:pPr indent="0" lvl="0" marL="0" rtl="0" algn="l">
              <a:lnSpc>
                <a:spcPct val="120000"/>
              </a:lnSpc>
              <a:spcBef>
                <a:spcPts val="900"/>
              </a:spcBef>
              <a:spcAft>
                <a:spcPts val="0"/>
              </a:spcAft>
              <a:buClr>
                <a:schemeClr val="dk2"/>
              </a:buClr>
              <a:buSzPts val="1400"/>
              <a:buNone/>
            </a:pPr>
            <a:r>
              <a:rPr lang="en" sz="1400">
                <a:latin typeface="Arial"/>
                <a:ea typeface="Arial"/>
                <a:cs typeface="Arial"/>
                <a:sym typeface="Arial"/>
              </a:rPr>
              <a:t>Note</a:t>
            </a:r>
            <a:r>
              <a:rPr lang="en" sz="1400"/>
              <a:t>: The scope of IAM service configurations is </a:t>
            </a:r>
            <a:r>
              <a:rPr b="1" lang="en" sz="1400">
                <a:solidFill>
                  <a:schemeClr val="accent6"/>
                </a:solidFill>
                <a:latin typeface="Arial"/>
                <a:ea typeface="Arial"/>
                <a:cs typeface="Arial"/>
                <a:sym typeface="Arial"/>
              </a:rPr>
              <a:t>global</a:t>
            </a:r>
            <a:r>
              <a:rPr lang="en" sz="1400"/>
              <a:t>. Settings apply across all AWS Regions.</a:t>
            </a:r>
            <a:endParaRPr/>
          </a:p>
        </p:txBody>
      </p:sp>
      <p:pic>
        <p:nvPicPr>
          <p:cNvPr id="887" name="Google Shape;887;p85"/>
          <p:cNvPicPr preferRelativeResize="0"/>
          <p:nvPr/>
        </p:nvPicPr>
        <p:blipFill rotWithShape="1">
          <a:blip r:embed="rId3">
            <a:alphaModFix/>
          </a:blip>
          <a:srcRect b="0" l="0" r="0" t="0"/>
          <a:stretch/>
        </p:blipFill>
        <p:spPr>
          <a:xfrm>
            <a:off x="7606661" y="2038715"/>
            <a:ext cx="1066069" cy="1066069"/>
          </a:xfrm>
          <a:prstGeom prst="rect">
            <a:avLst/>
          </a:prstGeom>
          <a:noFill/>
          <a:ln>
            <a:noFill/>
          </a:ln>
        </p:spPr>
      </p:pic>
      <p:sp>
        <p:nvSpPr>
          <p:cNvPr id="888" name="Google Shape;888;p85"/>
          <p:cNvSpPr txBox="1"/>
          <p:nvPr/>
        </p:nvSpPr>
        <p:spPr>
          <a:xfrm>
            <a:off x="7550560" y="3104784"/>
            <a:ext cx="1178269"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IAM permissions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94" name="Google Shape;894;p8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policies</a:t>
            </a:r>
            <a:endParaRPr/>
          </a:p>
        </p:txBody>
      </p:sp>
      <p:sp>
        <p:nvSpPr>
          <p:cNvPr id="895" name="Google Shape;895;p86"/>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fontScale="92500" lnSpcReduction="10000"/>
          </a:bodyPr>
          <a:lstStyle/>
          <a:p>
            <a:pPr indent="-181927" lvl="0" marL="177800" rtl="0" algn="l">
              <a:lnSpc>
                <a:spcPct val="100000"/>
              </a:lnSpc>
              <a:spcBef>
                <a:spcPts val="0"/>
              </a:spcBef>
              <a:spcAft>
                <a:spcPts val="0"/>
              </a:spcAft>
              <a:buClr>
                <a:schemeClr val="accent6"/>
              </a:buClr>
              <a:buSzPct val="100000"/>
              <a:buChar char="•"/>
            </a:pPr>
            <a:r>
              <a:rPr b="1" lang="en" sz="1800">
                <a:solidFill>
                  <a:schemeClr val="accent6"/>
                </a:solidFill>
              </a:rPr>
              <a:t>An</a:t>
            </a:r>
            <a:r>
              <a:rPr lang="en" sz="1800">
                <a:solidFill>
                  <a:schemeClr val="accent6"/>
                </a:solidFill>
              </a:rPr>
              <a:t> </a:t>
            </a:r>
            <a:r>
              <a:rPr b="1" lang="en" sz="1800">
                <a:solidFill>
                  <a:schemeClr val="accent6"/>
                </a:solidFill>
              </a:rPr>
              <a:t>IAM policy is a document that defines permissions</a:t>
            </a:r>
            <a:endParaRPr/>
          </a:p>
          <a:p>
            <a:pPr indent="-177006" lvl="1" marL="342900" rtl="0" algn="l">
              <a:lnSpc>
                <a:spcPct val="100000"/>
              </a:lnSpc>
              <a:spcBef>
                <a:spcPts val="800"/>
              </a:spcBef>
              <a:spcAft>
                <a:spcPts val="0"/>
              </a:spcAft>
              <a:buClr>
                <a:schemeClr val="dk2"/>
              </a:buClr>
              <a:buSzPct val="100000"/>
              <a:buChar char="•"/>
            </a:pPr>
            <a:r>
              <a:rPr lang="en" sz="1500"/>
              <a:t>Enables fine-grained access control</a:t>
            </a:r>
            <a:endParaRPr/>
          </a:p>
          <a:p>
            <a:pPr indent="-181927" lvl="0" marL="177800" rtl="0" algn="l">
              <a:lnSpc>
                <a:spcPct val="100000"/>
              </a:lnSpc>
              <a:spcBef>
                <a:spcPts val="800"/>
              </a:spcBef>
              <a:spcAft>
                <a:spcPts val="0"/>
              </a:spcAft>
              <a:buClr>
                <a:schemeClr val="dk2"/>
              </a:buClr>
              <a:buSzPct val="100000"/>
              <a:buChar char="•"/>
            </a:pPr>
            <a:r>
              <a:rPr lang="en" sz="1800"/>
              <a:t>Two types of policies – </a:t>
            </a:r>
            <a:r>
              <a:rPr i="1" lang="en" sz="1800"/>
              <a:t>identity-based</a:t>
            </a:r>
            <a:r>
              <a:rPr lang="en" sz="1800"/>
              <a:t> and </a:t>
            </a:r>
            <a:r>
              <a:rPr i="1" lang="en" sz="1800"/>
              <a:t>resource-based</a:t>
            </a:r>
            <a:endParaRPr sz="1800"/>
          </a:p>
          <a:p>
            <a:pPr indent="-181927" lvl="0" marL="177800" rtl="0" algn="l">
              <a:lnSpc>
                <a:spcPct val="100000"/>
              </a:lnSpc>
              <a:spcBef>
                <a:spcPts val="800"/>
              </a:spcBef>
              <a:spcAft>
                <a:spcPts val="0"/>
              </a:spcAft>
              <a:buClr>
                <a:schemeClr val="accent6"/>
              </a:buClr>
              <a:buSzPct val="100000"/>
              <a:buChar char="•"/>
            </a:pPr>
            <a:r>
              <a:rPr b="1" lang="en" sz="1800">
                <a:solidFill>
                  <a:schemeClr val="accent6"/>
                </a:solidFill>
              </a:rPr>
              <a:t>Identity-based</a:t>
            </a:r>
            <a:r>
              <a:rPr b="1" lang="en" sz="1800">
                <a:solidFill>
                  <a:schemeClr val="accent5"/>
                </a:solidFill>
              </a:rPr>
              <a:t> </a:t>
            </a:r>
            <a:r>
              <a:rPr lang="en" sz="1800"/>
              <a:t>policies – </a:t>
            </a:r>
            <a:endParaRPr/>
          </a:p>
          <a:p>
            <a:pPr indent="-177006" lvl="1" marL="342900" rtl="0" algn="l">
              <a:lnSpc>
                <a:spcPct val="100000"/>
              </a:lnSpc>
              <a:spcBef>
                <a:spcPts val="800"/>
              </a:spcBef>
              <a:spcAft>
                <a:spcPts val="0"/>
              </a:spcAft>
              <a:buClr>
                <a:schemeClr val="dk2"/>
              </a:buClr>
              <a:buSzPct val="100000"/>
              <a:buChar char="•"/>
            </a:pPr>
            <a:r>
              <a:rPr lang="en" sz="1500"/>
              <a:t>Attach a policy to any IAM entity</a:t>
            </a:r>
            <a:endParaRPr/>
          </a:p>
          <a:p>
            <a:pPr indent="-184784" lvl="2" marL="520700" rtl="0" algn="l">
              <a:lnSpc>
                <a:spcPct val="100000"/>
              </a:lnSpc>
              <a:spcBef>
                <a:spcPts val="800"/>
              </a:spcBef>
              <a:spcAft>
                <a:spcPts val="0"/>
              </a:spcAft>
              <a:buClr>
                <a:schemeClr val="dk2"/>
              </a:buClr>
              <a:buSzPct val="100000"/>
              <a:buChar char="•"/>
            </a:pPr>
            <a:r>
              <a:rPr lang="en" sz="1200"/>
              <a:t>An </a:t>
            </a:r>
            <a:r>
              <a:rPr lang="en" sz="1200">
                <a:solidFill>
                  <a:schemeClr val="accent5"/>
                </a:solidFill>
              </a:rPr>
              <a:t>IAM user, an IAM group, or an IAM role</a:t>
            </a:r>
            <a:endParaRPr/>
          </a:p>
          <a:p>
            <a:pPr indent="-177006" lvl="1" marL="342900" rtl="0" algn="l">
              <a:lnSpc>
                <a:spcPct val="100000"/>
              </a:lnSpc>
              <a:spcBef>
                <a:spcPts val="800"/>
              </a:spcBef>
              <a:spcAft>
                <a:spcPts val="0"/>
              </a:spcAft>
              <a:buClr>
                <a:schemeClr val="dk2"/>
              </a:buClr>
              <a:buSzPct val="100000"/>
              <a:buChar char="•"/>
            </a:pPr>
            <a:r>
              <a:rPr lang="en" sz="1500"/>
              <a:t>Policies specify:</a:t>
            </a:r>
            <a:endParaRPr/>
          </a:p>
          <a:p>
            <a:pPr indent="-184784" lvl="2" marL="520700" rtl="0" algn="l">
              <a:lnSpc>
                <a:spcPct val="100000"/>
              </a:lnSpc>
              <a:spcBef>
                <a:spcPts val="800"/>
              </a:spcBef>
              <a:spcAft>
                <a:spcPts val="0"/>
              </a:spcAft>
              <a:buClr>
                <a:schemeClr val="dk2"/>
              </a:buClr>
              <a:buSzPct val="100000"/>
              <a:buChar char="•"/>
            </a:pPr>
            <a:r>
              <a:rPr lang="en" sz="1200"/>
              <a:t>Actions that </a:t>
            </a:r>
            <a:r>
              <a:rPr b="1" i="1" lang="en" sz="1200"/>
              <a:t>may</a:t>
            </a:r>
            <a:r>
              <a:rPr lang="en" sz="1200"/>
              <a:t> be performed by the entity</a:t>
            </a:r>
            <a:endParaRPr/>
          </a:p>
          <a:p>
            <a:pPr indent="-184784" lvl="2" marL="520700" rtl="0" algn="l">
              <a:lnSpc>
                <a:spcPct val="100000"/>
              </a:lnSpc>
              <a:spcBef>
                <a:spcPts val="800"/>
              </a:spcBef>
              <a:spcAft>
                <a:spcPts val="0"/>
              </a:spcAft>
              <a:buClr>
                <a:schemeClr val="dk2"/>
              </a:buClr>
              <a:buSzPct val="100000"/>
              <a:buChar char="•"/>
            </a:pPr>
            <a:r>
              <a:rPr lang="en" sz="1200"/>
              <a:t>Actions that </a:t>
            </a:r>
            <a:r>
              <a:rPr b="1" i="1" lang="en" sz="1200"/>
              <a:t>may not</a:t>
            </a:r>
            <a:r>
              <a:rPr i="1" lang="en" sz="1200"/>
              <a:t> </a:t>
            </a:r>
            <a:r>
              <a:rPr lang="en" sz="1200"/>
              <a:t>be performed by the entity</a:t>
            </a:r>
            <a:endParaRPr/>
          </a:p>
          <a:p>
            <a:pPr indent="-177006" lvl="1" marL="342900" rtl="0" algn="l">
              <a:lnSpc>
                <a:spcPct val="100000"/>
              </a:lnSpc>
              <a:spcBef>
                <a:spcPts val="800"/>
              </a:spcBef>
              <a:spcAft>
                <a:spcPts val="0"/>
              </a:spcAft>
              <a:buClr>
                <a:schemeClr val="dk2"/>
              </a:buClr>
              <a:buSzPct val="100000"/>
              <a:buChar char="•"/>
            </a:pPr>
            <a:r>
              <a:rPr lang="en" sz="1500"/>
              <a:t>A single </a:t>
            </a:r>
            <a:r>
              <a:rPr i="1" lang="en" sz="1500"/>
              <a:t>policy</a:t>
            </a:r>
            <a:r>
              <a:rPr lang="en" sz="1500"/>
              <a:t> can be attached to multiple </a:t>
            </a:r>
            <a:r>
              <a:rPr i="1" lang="en" sz="1500"/>
              <a:t>entities</a:t>
            </a:r>
            <a:endParaRPr sz="1500"/>
          </a:p>
          <a:p>
            <a:pPr indent="-177006" lvl="1" marL="342900" rtl="0" algn="l">
              <a:lnSpc>
                <a:spcPct val="100000"/>
              </a:lnSpc>
              <a:spcBef>
                <a:spcPts val="800"/>
              </a:spcBef>
              <a:spcAft>
                <a:spcPts val="0"/>
              </a:spcAft>
              <a:buClr>
                <a:schemeClr val="dk2"/>
              </a:buClr>
              <a:buSzPct val="100000"/>
              <a:buChar char="•"/>
            </a:pPr>
            <a:r>
              <a:rPr lang="en" sz="1500"/>
              <a:t>A single </a:t>
            </a:r>
            <a:r>
              <a:rPr i="1" lang="en" sz="1500"/>
              <a:t>entity</a:t>
            </a:r>
            <a:r>
              <a:rPr lang="en" sz="1500"/>
              <a:t> can have multiple </a:t>
            </a:r>
            <a:r>
              <a:rPr i="1" lang="en" sz="1500"/>
              <a:t>policies</a:t>
            </a:r>
            <a:r>
              <a:rPr lang="en" sz="1500"/>
              <a:t> attached to it</a:t>
            </a:r>
            <a:endParaRPr sz="1800"/>
          </a:p>
          <a:p>
            <a:pPr indent="-181927" lvl="0" marL="177800" rtl="0" algn="l">
              <a:lnSpc>
                <a:spcPct val="100000"/>
              </a:lnSpc>
              <a:spcBef>
                <a:spcPts val="800"/>
              </a:spcBef>
              <a:spcAft>
                <a:spcPts val="0"/>
              </a:spcAft>
              <a:buClr>
                <a:schemeClr val="accent6"/>
              </a:buClr>
              <a:buSzPct val="100000"/>
              <a:buChar char="•"/>
            </a:pPr>
            <a:r>
              <a:rPr b="1" lang="en" sz="1800">
                <a:solidFill>
                  <a:schemeClr val="accent6"/>
                </a:solidFill>
              </a:rPr>
              <a:t>Resource-based </a:t>
            </a:r>
            <a:r>
              <a:rPr lang="en" sz="1800"/>
              <a:t>policies</a:t>
            </a:r>
            <a:endParaRPr/>
          </a:p>
          <a:p>
            <a:pPr indent="-177006" lvl="1" marL="342900" rtl="0" algn="l">
              <a:lnSpc>
                <a:spcPct val="100000"/>
              </a:lnSpc>
              <a:spcBef>
                <a:spcPts val="800"/>
              </a:spcBef>
              <a:spcAft>
                <a:spcPts val="0"/>
              </a:spcAft>
              <a:buClr>
                <a:schemeClr val="dk2"/>
              </a:buClr>
              <a:buSzPct val="100000"/>
              <a:buChar char="•"/>
            </a:pPr>
            <a:r>
              <a:rPr lang="en" sz="1500"/>
              <a:t>Attached to a resource (such as an S3 bucket)</a:t>
            </a:r>
            <a:endParaRPr/>
          </a:p>
          <a:p>
            <a:pPr indent="0" lvl="0" marL="0" rtl="0" algn="l">
              <a:lnSpc>
                <a:spcPct val="100000"/>
              </a:lnSpc>
              <a:spcBef>
                <a:spcPts val="800"/>
              </a:spcBef>
              <a:spcAft>
                <a:spcPts val="0"/>
              </a:spcAft>
              <a:buClr>
                <a:schemeClr val="dk2"/>
              </a:buClr>
              <a:buSzPct val="100000"/>
              <a:buNone/>
            </a:pPr>
            <a:r>
              <a:t/>
            </a:r>
            <a:endParaRPr sz="1500">
              <a:solidFill>
                <a:schemeClr val="accent6"/>
              </a:solidFill>
            </a:endParaRPr>
          </a:p>
        </p:txBody>
      </p:sp>
      <p:grpSp>
        <p:nvGrpSpPr>
          <p:cNvPr descr="IAM policy document icon with an arrow labeled &quot;attach to one of&quot; pointing to a grouping that contains the following IAM Entities: IAM User, IAM Group, and IAM Role." id="896" name="Google Shape;896;p86"/>
          <p:cNvGrpSpPr/>
          <p:nvPr/>
        </p:nvGrpSpPr>
        <p:grpSpPr>
          <a:xfrm>
            <a:off x="5811428" y="1810408"/>
            <a:ext cx="2777291" cy="2304392"/>
            <a:chOff x="7748570" y="2413877"/>
            <a:chExt cx="3703054" cy="3072523"/>
          </a:xfrm>
        </p:grpSpPr>
        <p:pic>
          <p:nvPicPr>
            <p:cNvPr id="897" name="Google Shape;897;p86"/>
            <p:cNvPicPr preferRelativeResize="0"/>
            <p:nvPr/>
          </p:nvPicPr>
          <p:blipFill rotWithShape="1">
            <a:blip r:embed="rId3">
              <a:alphaModFix/>
            </a:blip>
            <a:srcRect b="0" l="0" r="0" t="0"/>
            <a:stretch/>
          </p:blipFill>
          <p:spPr>
            <a:xfrm>
              <a:off x="7881578" y="3368965"/>
              <a:ext cx="869659" cy="869659"/>
            </a:xfrm>
            <a:prstGeom prst="rect">
              <a:avLst/>
            </a:prstGeom>
            <a:noFill/>
            <a:ln>
              <a:noFill/>
            </a:ln>
          </p:spPr>
        </p:pic>
        <p:pic>
          <p:nvPicPr>
            <p:cNvPr id="898" name="Google Shape;898;p86"/>
            <p:cNvPicPr preferRelativeResize="0"/>
            <p:nvPr/>
          </p:nvPicPr>
          <p:blipFill rotWithShape="1">
            <a:blip r:embed="rId4">
              <a:alphaModFix/>
            </a:blip>
            <a:srcRect b="0" l="0" r="0" t="0"/>
            <a:stretch/>
          </p:blipFill>
          <p:spPr>
            <a:xfrm>
              <a:off x="10260153" y="4604665"/>
              <a:ext cx="597191" cy="597191"/>
            </a:xfrm>
            <a:prstGeom prst="rect">
              <a:avLst/>
            </a:prstGeom>
            <a:noFill/>
            <a:ln>
              <a:noFill/>
            </a:ln>
          </p:spPr>
        </p:pic>
        <p:sp>
          <p:nvSpPr>
            <p:cNvPr id="899" name="Google Shape;899;p86"/>
            <p:cNvSpPr txBox="1"/>
            <p:nvPr/>
          </p:nvSpPr>
          <p:spPr>
            <a:xfrm>
              <a:off x="7748570" y="4234927"/>
              <a:ext cx="1097653"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policy</a:t>
              </a:r>
              <a:endParaRPr sz="1100"/>
            </a:p>
          </p:txBody>
        </p:sp>
        <p:pic>
          <p:nvPicPr>
            <p:cNvPr id="900" name="Google Shape;900;p86"/>
            <p:cNvPicPr preferRelativeResize="0"/>
            <p:nvPr/>
          </p:nvPicPr>
          <p:blipFill rotWithShape="1">
            <a:blip r:embed="rId5">
              <a:alphaModFix/>
            </a:blip>
            <a:srcRect b="0" l="0" r="0" t="0"/>
            <a:stretch/>
          </p:blipFill>
          <p:spPr>
            <a:xfrm>
              <a:off x="10327181" y="2895455"/>
              <a:ext cx="469900" cy="469900"/>
            </a:xfrm>
            <a:prstGeom prst="rect">
              <a:avLst/>
            </a:prstGeom>
            <a:noFill/>
            <a:ln>
              <a:noFill/>
            </a:ln>
          </p:spPr>
        </p:pic>
        <p:pic>
          <p:nvPicPr>
            <p:cNvPr id="901" name="Google Shape;901;p86"/>
            <p:cNvPicPr preferRelativeResize="0"/>
            <p:nvPr/>
          </p:nvPicPr>
          <p:blipFill rotWithShape="1">
            <a:blip r:embed="rId6">
              <a:alphaModFix/>
            </a:blip>
            <a:srcRect b="0" l="0" r="0" t="0"/>
            <a:stretch/>
          </p:blipFill>
          <p:spPr>
            <a:xfrm flipH="1">
              <a:off x="10327181" y="3725014"/>
              <a:ext cx="483586" cy="469900"/>
            </a:xfrm>
            <a:prstGeom prst="rect">
              <a:avLst/>
            </a:prstGeom>
            <a:noFill/>
            <a:ln>
              <a:noFill/>
            </a:ln>
          </p:spPr>
        </p:pic>
        <p:sp>
          <p:nvSpPr>
            <p:cNvPr id="902" name="Google Shape;902;p86"/>
            <p:cNvSpPr txBox="1"/>
            <p:nvPr/>
          </p:nvSpPr>
          <p:spPr>
            <a:xfrm>
              <a:off x="9946174" y="3360348"/>
              <a:ext cx="1255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232F3E"/>
                  </a:solidFill>
                  <a:latin typeface="Arial"/>
                  <a:ea typeface="Arial"/>
                  <a:cs typeface="Arial"/>
                  <a:sym typeface="Arial"/>
                </a:rPr>
                <a:t>IAM user</a:t>
              </a:r>
              <a:endParaRPr sz="1100"/>
            </a:p>
          </p:txBody>
        </p:sp>
        <p:sp>
          <p:nvSpPr>
            <p:cNvPr id="903" name="Google Shape;903;p86"/>
            <p:cNvSpPr txBox="1"/>
            <p:nvPr/>
          </p:nvSpPr>
          <p:spPr>
            <a:xfrm>
              <a:off x="9946174" y="4251803"/>
              <a:ext cx="1255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232F3E"/>
                  </a:solidFill>
                  <a:latin typeface="Arial"/>
                  <a:ea typeface="Arial"/>
                  <a:cs typeface="Arial"/>
                  <a:sym typeface="Arial"/>
                </a:rPr>
                <a:t>IAM group</a:t>
              </a:r>
              <a:endParaRPr sz="1100"/>
            </a:p>
          </p:txBody>
        </p:sp>
        <p:sp>
          <p:nvSpPr>
            <p:cNvPr id="904" name="Google Shape;904;p86"/>
            <p:cNvSpPr txBox="1"/>
            <p:nvPr/>
          </p:nvSpPr>
          <p:spPr>
            <a:xfrm>
              <a:off x="9956399" y="5065960"/>
              <a:ext cx="125522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232F3E"/>
                  </a:solidFill>
                  <a:latin typeface="Arial"/>
                  <a:ea typeface="Arial"/>
                  <a:cs typeface="Arial"/>
                  <a:sym typeface="Arial"/>
                </a:rPr>
                <a:t>IAM role</a:t>
              </a:r>
              <a:endParaRPr sz="1100"/>
            </a:p>
          </p:txBody>
        </p:sp>
        <p:cxnSp>
          <p:nvCxnSpPr>
            <p:cNvPr id="905" name="Google Shape;905;p86"/>
            <p:cNvCxnSpPr>
              <a:stCxn id="897" idx="3"/>
            </p:cNvCxnSpPr>
            <p:nvPr/>
          </p:nvCxnSpPr>
          <p:spPr>
            <a:xfrm>
              <a:off x="8751237" y="3803795"/>
              <a:ext cx="935100" cy="0"/>
            </a:xfrm>
            <a:prstGeom prst="straightConnector1">
              <a:avLst/>
            </a:prstGeom>
            <a:noFill/>
            <a:ln cap="flat" cmpd="sng" w="31750">
              <a:solidFill>
                <a:schemeClr val="accent1"/>
              </a:solidFill>
              <a:prstDash val="solid"/>
              <a:round/>
              <a:headEnd len="sm" w="sm" type="none"/>
              <a:tailEnd len="med" w="med" type="triangle"/>
            </a:ln>
          </p:spPr>
        </p:cxnSp>
        <p:sp>
          <p:nvSpPr>
            <p:cNvPr id="906" name="Google Shape;906;p86"/>
            <p:cNvSpPr txBox="1"/>
            <p:nvPr/>
          </p:nvSpPr>
          <p:spPr>
            <a:xfrm>
              <a:off x="8661084" y="3224711"/>
              <a:ext cx="1117632"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Attach to one of</a:t>
              </a:r>
              <a:endParaRPr sz="1100"/>
            </a:p>
          </p:txBody>
        </p:sp>
        <p:sp>
          <p:nvSpPr>
            <p:cNvPr id="907" name="Google Shape;907;p86"/>
            <p:cNvSpPr/>
            <p:nvPr/>
          </p:nvSpPr>
          <p:spPr>
            <a:xfrm>
              <a:off x="9686324" y="2413877"/>
              <a:ext cx="1765300" cy="3072523"/>
            </a:xfrm>
            <a:prstGeom prst="rect">
              <a:avLst/>
            </a:prstGeom>
            <a:noFill/>
            <a:ln cap="flat" cmpd="sng" w="12700">
              <a:solidFill>
                <a:srgbClr val="5A6B86"/>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b="1" lang="en" sz="1400">
                  <a:solidFill>
                    <a:schemeClr val="accent6"/>
                  </a:solidFill>
                  <a:latin typeface="Arial"/>
                  <a:ea typeface="Arial"/>
                  <a:cs typeface="Arial"/>
                  <a:sym typeface="Arial"/>
                </a:rPr>
                <a:t>IAM entities</a:t>
              </a:r>
              <a:endParaRPr sz="11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13" name="Google Shape;913;p8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policy example</a:t>
            </a:r>
            <a:endParaRPr/>
          </a:p>
        </p:txBody>
      </p:sp>
      <p:grpSp>
        <p:nvGrpSpPr>
          <p:cNvPr descr="Entire slide shows a labeled JSON-formatted IAM policy document. Arrows point to key lines in the policy including the explicit allow statement, the Amazon S3 buckets, the explicit deny statement." id="914" name="Google Shape;914;p87"/>
          <p:cNvGrpSpPr/>
          <p:nvPr/>
        </p:nvGrpSpPr>
        <p:grpSpPr>
          <a:xfrm>
            <a:off x="198963" y="1123346"/>
            <a:ext cx="8440296" cy="3689047"/>
            <a:chOff x="265284" y="1497794"/>
            <a:chExt cx="11253728" cy="4918729"/>
          </a:xfrm>
        </p:grpSpPr>
        <p:sp>
          <p:nvSpPr>
            <p:cNvPr id="915" name="Google Shape;915;p87"/>
            <p:cNvSpPr txBox="1"/>
            <p:nvPr/>
          </p:nvSpPr>
          <p:spPr>
            <a:xfrm>
              <a:off x="265284" y="1497794"/>
              <a:ext cx="10940405" cy="491872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"Version": "2012-10-17",</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"Statement":[{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"Effect":"</a:t>
              </a:r>
              <a:r>
                <a:rPr b="0" i="0" lang="en" sz="1100">
                  <a:solidFill>
                    <a:srgbClr val="00B050"/>
                  </a:solidFill>
                  <a:latin typeface="Droid Sans Mono"/>
                  <a:ea typeface="Droid Sans Mono"/>
                  <a:cs typeface="Droid Sans Mono"/>
                  <a:sym typeface="Droid Sans Mono"/>
                </a:rPr>
                <a:t>Allow</a:t>
              </a: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"Action":["</a:t>
              </a:r>
              <a:r>
                <a:rPr b="1" i="0" lang="en" sz="1100">
                  <a:solidFill>
                    <a:schemeClr val="accent5"/>
                  </a:solidFill>
                  <a:latin typeface="Droid Sans Mono"/>
                  <a:ea typeface="Droid Sans Mono"/>
                  <a:cs typeface="Droid Sans Mono"/>
                  <a:sym typeface="Droid Sans Mono"/>
                </a:rPr>
                <a:t>DynamoDB:*</a:t>
              </a:r>
              <a:r>
                <a:rPr b="0" i="0" lang="en" sz="1100">
                  <a:solidFill>
                    <a:schemeClr val="dk1"/>
                  </a:solidFill>
                  <a:latin typeface="Droid Sans Mono"/>
                  <a:ea typeface="Droid Sans Mono"/>
                  <a:cs typeface="Droid Sans Mono"/>
                  <a:sym typeface="Droid Sans Mono"/>
                </a:rPr>
                <a:t>","</a:t>
              </a:r>
              <a:r>
                <a:rPr b="1" i="0" lang="en" sz="1100">
                  <a:solidFill>
                    <a:schemeClr val="accent5"/>
                  </a:solidFill>
                  <a:latin typeface="Droid Sans Mono"/>
                  <a:ea typeface="Droid Sans Mono"/>
                  <a:cs typeface="Droid Sans Mono"/>
                  <a:sym typeface="Droid Sans Mono"/>
                </a:rPr>
                <a:t>s3:*</a:t>
              </a: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"Resource":[</a:t>
              </a:r>
              <a:br>
                <a:rPr b="0" i="0" lang="en" sz="1100">
                  <a:solidFill>
                    <a:schemeClr val="dk1"/>
                  </a:solidFill>
                  <a:latin typeface="Droid Sans Mono"/>
                  <a:ea typeface="Droid Sans Mono"/>
                  <a:cs typeface="Droid Sans Mono"/>
                  <a:sym typeface="Droid Sans Mono"/>
                </a:rPr>
              </a:br>
              <a:r>
                <a:rPr b="0" i="0" lang="en" sz="1100">
                  <a:solidFill>
                    <a:schemeClr val="dk1"/>
                  </a:solidFill>
                  <a:latin typeface="Droid Sans Mono"/>
                  <a:ea typeface="Droid Sans Mono"/>
                  <a:cs typeface="Droid Sans Mono"/>
                  <a:sym typeface="Droid Sans Mono"/>
                </a:rPr>
                <a:t>	  "arn:aws:</a:t>
              </a:r>
              <a:r>
                <a:rPr b="1" i="0" lang="en" sz="1100">
                  <a:solidFill>
                    <a:schemeClr val="accent5"/>
                  </a:solidFill>
                  <a:latin typeface="Droid Sans Mono"/>
                  <a:ea typeface="Droid Sans Mono"/>
                  <a:cs typeface="Droid Sans Mono"/>
                  <a:sym typeface="Droid Sans Mono"/>
                </a:rPr>
                <a:t>dynamodb</a:t>
              </a:r>
              <a:r>
                <a:rPr b="0" i="0" lang="en" sz="1100">
                  <a:solidFill>
                    <a:schemeClr val="dk1"/>
                  </a:solidFill>
                  <a:latin typeface="Droid Sans Mono"/>
                  <a:ea typeface="Droid Sans Mono"/>
                  <a:cs typeface="Droid Sans Mono"/>
                  <a:sym typeface="Droid Sans Mono"/>
                </a:rPr>
                <a:t>:region:account-number-without-hyphens:table</a:t>
              </a:r>
              <a:r>
                <a:rPr b="0" i="0" lang="en" sz="1100">
                  <a:solidFill>
                    <a:srgbClr val="0000CC"/>
                  </a:solidFill>
                  <a:latin typeface="Droid Sans Mono"/>
                  <a:ea typeface="Droid Sans Mono"/>
                  <a:cs typeface="Droid Sans Mono"/>
                  <a:sym typeface="Droid Sans Mono"/>
                </a:rPr>
                <a:t>/table-name</a:t>
              </a: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"arn:aws:</a:t>
              </a:r>
              <a:r>
                <a:rPr b="1" i="0" lang="en" sz="1100">
                  <a:solidFill>
                    <a:schemeClr val="accent5"/>
                  </a:solidFill>
                  <a:latin typeface="Droid Sans Mono"/>
                  <a:ea typeface="Droid Sans Mono"/>
                  <a:cs typeface="Droid Sans Mono"/>
                  <a:sym typeface="Droid Sans Mono"/>
                </a:rPr>
                <a:t>s3</a:t>
              </a:r>
              <a:r>
                <a:rPr b="0" i="0" lang="en" sz="1100">
                  <a:solidFill>
                    <a:schemeClr val="dk1"/>
                  </a:solidFill>
                  <a:latin typeface="Droid Sans Mono"/>
                  <a:ea typeface="Droid Sans Mono"/>
                  <a:cs typeface="Droid Sans Mono"/>
                  <a:sym typeface="Droid Sans Mono"/>
                </a:rPr>
                <a:t>:::</a:t>
              </a:r>
              <a:r>
                <a:rPr b="0" i="0" lang="en" sz="1100">
                  <a:solidFill>
                    <a:srgbClr val="0000CC"/>
                  </a:solidFill>
                  <a:latin typeface="Droid Sans Mono"/>
                  <a:ea typeface="Droid Sans Mono"/>
                  <a:cs typeface="Droid Sans Mono"/>
                  <a:sym typeface="Droid Sans Mono"/>
                </a:rPr>
                <a:t>bucket-name</a:t>
              </a: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"arn:aws:</a:t>
              </a:r>
              <a:r>
                <a:rPr b="1" i="0" lang="en" sz="1100">
                  <a:solidFill>
                    <a:schemeClr val="accent5"/>
                  </a:solidFill>
                  <a:latin typeface="Droid Sans Mono"/>
                  <a:ea typeface="Droid Sans Mono"/>
                  <a:cs typeface="Droid Sans Mono"/>
                  <a:sym typeface="Droid Sans Mono"/>
                </a:rPr>
                <a:t>s3</a:t>
              </a:r>
              <a:r>
                <a:rPr b="0" i="0" lang="en" sz="1100">
                  <a:solidFill>
                    <a:schemeClr val="dk1"/>
                  </a:solidFill>
                  <a:latin typeface="Droid Sans Mono"/>
                  <a:ea typeface="Droid Sans Mono"/>
                  <a:cs typeface="Droid Sans Mono"/>
                  <a:sym typeface="Droid Sans Mono"/>
                </a:rPr>
                <a:t>:::</a:t>
              </a:r>
              <a:r>
                <a:rPr b="0" i="0" lang="en" sz="1100">
                  <a:solidFill>
                    <a:srgbClr val="0000CC"/>
                  </a:solidFill>
                  <a:latin typeface="Droid Sans Mono"/>
                  <a:ea typeface="Droid Sans Mono"/>
                  <a:cs typeface="Droid Sans Mono"/>
                  <a:sym typeface="Droid Sans Mono"/>
                </a:rPr>
                <a:t>bucket-name</a:t>
              </a:r>
              <a:r>
                <a:rPr b="0" i="0" lang="en" sz="1100">
                  <a:solidFill>
                    <a:schemeClr val="dk1"/>
                  </a:solidFill>
                  <a:latin typeface="Droid Sans Mono"/>
                  <a:ea typeface="Droid Sans Mono"/>
                  <a:cs typeface="Droid Sans Mono"/>
                  <a:sym typeface="Droid Sans Mono"/>
                </a:rPr>
                <a:t>/*"]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"Effect":"</a:t>
              </a:r>
              <a:r>
                <a:rPr b="0" i="0" lang="en" sz="1100">
                  <a:solidFill>
                    <a:srgbClr val="FF0000"/>
                  </a:solidFill>
                  <a:latin typeface="Droid Sans Mono"/>
                  <a:ea typeface="Droid Sans Mono"/>
                  <a:cs typeface="Droid Sans Mono"/>
                  <a:sym typeface="Droid Sans Mono"/>
                </a:rPr>
                <a:t>Deny</a:t>
              </a:r>
              <a:r>
                <a:rPr b="0" i="0" lang="en" sz="1100">
                  <a:solidFill>
                    <a:schemeClr val="dk1"/>
                  </a:solidFill>
                  <a:latin typeface="Droid Sans Mono"/>
                  <a:ea typeface="Droid Sans Mono"/>
                  <a:cs typeface="Droid Sans Mono"/>
                  <a:sym typeface="Droid Sans Mono"/>
                </a:rPr>
                <a:t>",</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"Action":["dynamodb:*","s3:*"],</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t>
              </a:r>
              <a:r>
                <a:rPr b="0" i="0" lang="en" sz="1100">
                  <a:solidFill>
                    <a:srgbClr val="FF0000"/>
                  </a:solidFill>
                  <a:latin typeface="Droid Sans Mono"/>
                  <a:ea typeface="Droid Sans Mono"/>
                  <a:cs typeface="Droid Sans Mono"/>
                  <a:sym typeface="Droid Sans Mono"/>
                </a:rPr>
                <a:t>NotResource</a:t>
              </a:r>
              <a:r>
                <a:rPr b="0" i="0" lang="en" sz="1100">
                  <a:solidFill>
                    <a:schemeClr val="dk1"/>
                  </a:solidFill>
                  <a:latin typeface="Droid Sans Mono"/>
                  <a:ea typeface="Droid Sans Mono"/>
                  <a:cs typeface="Droid Sans Mono"/>
                  <a:sym typeface="Droid Sans Mono"/>
                </a:rPr>
                <a:t>":["arn:aws:dynamodb:region:account-number-without-hyphens:table/table-name”,</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"arn:aws:s3:::bucket-name",</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"arn:aws:s3:::bucket-name/*"]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  ]</a:t>
              </a:r>
              <a:endParaRPr sz="1100"/>
            </a:p>
            <a:p>
              <a:pPr indent="0" lvl="0" marL="0" marR="0" rtl="0" algn="l">
                <a:spcBef>
                  <a:spcPts val="200"/>
                </a:spcBef>
                <a:spcAft>
                  <a:spcPts val="0"/>
                </a:spcAft>
                <a:buClr>
                  <a:schemeClr val="dk1"/>
                </a:buClr>
                <a:buSzPts val="1100"/>
                <a:buFont typeface="Droid Sans Mono"/>
                <a:buNone/>
              </a:pPr>
              <a:r>
                <a:rPr b="0" i="0" lang="en" sz="1100">
                  <a:solidFill>
                    <a:schemeClr val="dk1"/>
                  </a:solidFill>
                  <a:latin typeface="Droid Sans Mono"/>
                  <a:ea typeface="Droid Sans Mono"/>
                  <a:cs typeface="Droid Sans Mono"/>
                  <a:sym typeface="Droid Sans Mono"/>
                </a:rPr>
                <a:t>}</a:t>
              </a:r>
              <a:endParaRPr sz="1100"/>
            </a:p>
          </p:txBody>
        </p:sp>
        <p:sp>
          <p:nvSpPr>
            <p:cNvPr id="916" name="Google Shape;916;p87"/>
            <p:cNvSpPr txBox="1"/>
            <p:nvPr/>
          </p:nvSpPr>
          <p:spPr>
            <a:xfrm>
              <a:off x="5556086" y="1632769"/>
              <a:ext cx="4904199" cy="625684"/>
            </a:xfrm>
            <a:prstGeom prst="rect">
              <a:avLst/>
            </a:prstGeom>
            <a:solidFill>
              <a:srgbClr val="FBFCFC"/>
            </a:solidFill>
            <a:ln cap="flat" cmpd="sng" w="9525">
              <a:solidFill>
                <a:schemeClr val="accent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300">
                  <a:solidFill>
                    <a:schemeClr val="dk1"/>
                  </a:solidFill>
                  <a:latin typeface="Arial"/>
                  <a:ea typeface="Arial"/>
                  <a:cs typeface="Arial"/>
                  <a:sym typeface="Arial"/>
                </a:rPr>
                <a:t>Explicit</a:t>
              </a:r>
              <a:r>
                <a:rPr lang="en" sz="1300">
                  <a:solidFill>
                    <a:schemeClr val="dk1"/>
                  </a:solidFill>
                  <a:latin typeface="Arial"/>
                  <a:ea typeface="Arial"/>
                  <a:cs typeface="Arial"/>
                  <a:sym typeface="Arial"/>
                </a:rPr>
                <a:t> </a:t>
              </a:r>
              <a:r>
                <a:rPr b="1" lang="en" sz="1300">
                  <a:solidFill>
                    <a:schemeClr val="dk1"/>
                  </a:solidFill>
                  <a:latin typeface="Arial"/>
                  <a:ea typeface="Arial"/>
                  <a:cs typeface="Arial"/>
                  <a:sym typeface="Arial"/>
                </a:rPr>
                <a:t>allow</a:t>
              </a:r>
              <a:r>
                <a:rPr lang="en" sz="1300">
                  <a:solidFill>
                    <a:schemeClr val="dk1"/>
                  </a:solidFill>
                  <a:latin typeface="Arial"/>
                  <a:ea typeface="Arial"/>
                  <a:cs typeface="Arial"/>
                  <a:sym typeface="Arial"/>
                </a:rPr>
                <a:t> gives users access to a specific DynamoDB table and…</a:t>
              </a:r>
              <a:endParaRPr sz="1100"/>
            </a:p>
          </p:txBody>
        </p:sp>
        <p:cxnSp>
          <p:nvCxnSpPr>
            <p:cNvPr id="917" name="Google Shape;917;p87"/>
            <p:cNvCxnSpPr>
              <a:stCxn id="916" idx="2"/>
            </p:cNvCxnSpPr>
            <p:nvPr/>
          </p:nvCxnSpPr>
          <p:spPr>
            <a:xfrm>
              <a:off x="8008186" y="2258453"/>
              <a:ext cx="0" cy="804000"/>
            </a:xfrm>
            <a:prstGeom prst="straightConnector1">
              <a:avLst/>
            </a:prstGeom>
            <a:noFill/>
            <a:ln cap="flat" cmpd="sng" w="28575">
              <a:solidFill>
                <a:srgbClr val="0070C0"/>
              </a:solidFill>
              <a:prstDash val="solid"/>
              <a:round/>
              <a:headEnd len="sm" w="sm" type="none"/>
              <a:tailEnd len="med" w="med" type="triangle"/>
            </a:ln>
            <a:effectLst>
              <a:outerShdw blurRad="50800" rotWithShape="0" algn="tl" dir="2700000" dist="38100">
                <a:srgbClr val="000000">
                  <a:alpha val="40000"/>
                </a:srgbClr>
              </a:outerShdw>
            </a:effectLst>
          </p:spPr>
        </p:cxnSp>
        <p:cxnSp>
          <p:nvCxnSpPr>
            <p:cNvPr id="918" name="Google Shape;918;p87"/>
            <p:cNvCxnSpPr>
              <a:stCxn id="919" idx="1"/>
            </p:cNvCxnSpPr>
            <p:nvPr/>
          </p:nvCxnSpPr>
          <p:spPr>
            <a:xfrm rot="10800000">
              <a:off x="4230896" y="3496114"/>
              <a:ext cx="606000" cy="0"/>
            </a:xfrm>
            <a:prstGeom prst="straightConnector1">
              <a:avLst/>
            </a:prstGeom>
            <a:noFill/>
            <a:ln cap="flat" cmpd="sng" w="28575">
              <a:solidFill>
                <a:srgbClr val="0070C0"/>
              </a:solidFill>
              <a:prstDash val="solid"/>
              <a:round/>
              <a:headEnd len="sm" w="sm" type="none"/>
              <a:tailEnd len="med" w="med" type="triangle"/>
            </a:ln>
            <a:effectLst>
              <a:outerShdw blurRad="50800" rotWithShape="0" algn="tl" dir="2700000" dist="38100">
                <a:srgbClr val="000000">
                  <a:alpha val="40000"/>
                </a:srgbClr>
              </a:outerShdw>
            </a:effectLst>
          </p:spPr>
        </p:cxnSp>
        <p:cxnSp>
          <p:nvCxnSpPr>
            <p:cNvPr id="920" name="Google Shape;920;p87"/>
            <p:cNvCxnSpPr/>
            <p:nvPr/>
          </p:nvCxnSpPr>
          <p:spPr>
            <a:xfrm rot="10800000">
              <a:off x="2439592" y="4184531"/>
              <a:ext cx="2397304" cy="0"/>
            </a:xfrm>
            <a:prstGeom prst="straightConnector1">
              <a:avLst/>
            </a:prstGeom>
            <a:noFill/>
            <a:ln cap="flat" cmpd="sng" w="28575">
              <a:solidFill>
                <a:srgbClr val="0070C0"/>
              </a:solidFill>
              <a:prstDash val="solid"/>
              <a:round/>
              <a:headEnd len="sm" w="sm" type="none"/>
              <a:tailEnd len="med" w="med" type="triangle"/>
            </a:ln>
            <a:effectLst>
              <a:outerShdw blurRad="50800" rotWithShape="0" algn="tl" dir="2700000" dist="38100">
                <a:srgbClr val="000000">
                  <a:alpha val="40000"/>
                </a:srgbClr>
              </a:outerShdw>
            </a:effectLst>
          </p:spPr>
        </p:cxnSp>
        <p:cxnSp>
          <p:nvCxnSpPr>
            <p:cNvPr id="921" name="Google Shape;921;p87"/>
            <p:cNvCxnSpPr/>
            <p:nvPr/>
          </p:nvCxnSpPr>
          <p:spPr>
            <a:xfrm rot="10800000">
              <a:off x="2506155" y="4497373"/>
              <a:ext cx="2264177" cy="0"/>
            </a:xfrm>
            <a:prstGeom prst="straightConnector1">
              <a:avLst/>
            </a:prstGeom>
            <a:noFill/>
            <a:ln cap="flat" cmpd="sng" w="28575">
              <a:solidFill>
                <a:srgbClr val="0070C0"/>
              </a:solidFill>
              <a:prstDash val="solid"/>
              <a:round/>
              <a:headEnd len="sm" w="sm" type="none"/>
              <a:tailEnd len="med" w="med" type="triangle"/>
            </a:ln>
            <a:effectLst>
              <a:outerShdw blurRad="50800" rotWithShape="0" algn="tl" dir="2700000" dist="38100">
                <a:srgbClr val="000000">
                  <a:alpha val="40000"/>
                </a:srgbClr>
              </a:outerShdw>
            </a:effectLst>
          </p:spPr>
        </p:cxnSp>
        <p:sp>
          <p:nvSpPr>
            <p:cNvPr id="919" name="Google Shape;919;p87"/>
            <p:cNvSpPr txBox="1"/>
            <p:nvPr/>
          </p:nvSpPr>
          <p:spPr>
            <a:xfrm>
              <a:off x="4836896" y="3316609"/>
              <a:ext cx="2492990" cy="359009"/>
            </a:xfrm>
            <a:prstGeom prst="rect">
              <a:avLst/>
            </a:prstGeom>
            <a:solidFill>
              <a:srgbClr val="F7CEE7"/>
            </a:solidFill>
            <a:ln cap="flat" cmpd="sng" w="9525">
              <a:solidFill>
                <a:schemeClr val="accent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 sz="1300">
                  <a:solidFill>
                    <a:schemeClr val="dk1"/>
                  </a:solidFill>
                  <a:latin typeface="Arial"/>
                  <a:ea typeface="Arial"/>
                  <a:cs typeface="Arial"/>
                  <a:sym typeface="Arial"/>
                </a:rPr>
                <a:t> …Amazon S3 buckets.</a:t>
              </a:r>
              <a:endParaRPr sz="1100"/>
            </a:p>
          </p:txBody>
        </p:sp>
        <p:sp>
          <p:nvSpPr>
            <p:cNvPr id="922" name="Google Shape;922;p87"/>
            <p:cNvSpPr txBox="1"/>
            <p:nvPr/>
          </p:nvSpPr>
          <p:spPr>
            <a:xfrm>
              <a:off x="4836896" y="3871689"/>
              <a:ext cx="6682116" cy="625684"/>
            </a:xfrm>
            <a:prstGeom prst="rect">
              <a:avLst/>
            </a:prstGeom>
            <a:solidFill>
              <a:srgbClr val="DBDAEE"/>
            </a:solidFill>
            <a:ln cap="flat" cmpd="sng" w="9525">
              <a:solidFill>
                <a:schemeClr val="accent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300">
                  <a:solidFill>
                    <a:schemeClr val="dk1"/>
                  </a:solidFill>
                  <a:latin typeface="Arial"/>
                  <a:ea typeface="Arial"/>
                  <a:cs typeface="Arial"/>
                  <a:sym typeface="Arial"/>
                </a:rPr>
                <a:t>Explicit</a:t>
              </a:r>
              <a:r>
                <a:rPr lang="en" sz="1300">
                  <a:solidFill>
                    <a:schemeClr val="dk1"/>
                  </a:solidFill>
                  <a:latin typeface="Arial"/>
                  <a:ea typeface="Arial"/>
                  <a:cs typeface="Arial"/>
                  <a:sym typeface="Arial"/>
                </a:rPr>
                <a:t> </a:t>
              </a:r>
              <a:r>
                <a:rPr b="1" lang="en" sz="1300">
                  <a:solidFill>
                    <a:schemeClr val="dk1"/>
                  </a:solidFill>
                  <a:latin typeface="Arial"/>
                  <a:ea typeface="Arial"/>
                  <a:cs typeface="Arial"/>
                  <a:sym typeface="Arial"/>
                </a:rPr>
                <a:t>deny</a:t>
              </a:r>
              <a:r>
                <a:rPr lang="en" sz="1300">
                  <a:solidFill>
                    <a:schemeClr val="dk1"/>
                  </a:solidFill>
                  <a:latin typeface="Arial"/>
                  <a:ea typeface="Arial"/>
                  <a:cs typeface="Arial"/>
                  <a:sym typeface="Arial"/>
                </a:rPr>
                <a:t> ensures that the users cannot use any other AWS actions or resources other than that table and those buckets.</a:t>
              </a:r>
              <a:endParaRPr sz="1100"/>
            </a:p>
          </p:txBody>
        </p:sp>
        <p:cxnSp>
          <p:nvCxnSpPr>
            <p:cNvPr id="923" name="Google Shape;923;p87"/>
            <p:cNvCxnSpPr/>
            <p:nvPr/>
          </p:nvCxnSpPr>
          <p:spPr>
            <a:xfrm flipH="1">
              <a:off x="2708348" y="1883565"/>
              <a:ext cx="2797500" cy="534000"/>
            </a:xfrm>
            <a:prstGeom prst="bentConnector3">
              <a:avLst>
                <a:gd fmla="val 50000" name="adj1"/>
              </a:avLst>
            </a:prstGeom>
            <a:noFill/>
            <a:ln cap="flat" cmpd="sng" w="28575">
              <a:solidFill>
                <a:srgbClr val="0070C0"/>
              </a:solidFill>
              <a:prstDash val="solid"/>
              <a:round/>
              <a:headEnd len="sm" w="sm" type="none"/>
              <a:tailEnd len="med" w="med" type="triangle"/>
            </a:ln>
            <a:effectLst>
              <a:outerShdw blurRad="50800" rotWithShape="0" algn="tl" dir="2700000" dist="38100">
                <a:srgbClr val="000000">
                  <a:alpha val="40000"/>
                </a:srgbClr>
              </a:outerShdw>
            </a:effectLst>
          </p:spPr>
        </p:cxnSp>
      </p:grpSp>
      <p:sp>
        <p:nvSpPr>
          <p:cNvPr id="924" name="Google Shape;924;p87"/>
          <p:cNvSpPr txBox="1"/>
          <p:nvPr/>
        </p:nvSpPr>
        <p:spPr>
          <a:xfrm>
            <a:off x="4213802" y="4181123"/>
            <a:ext cx="3584676" cy="500233"/>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An explicit deny statement </a:t>
            </a:r>
            <a:r>
              <a:rPr b="1" lang="en" sz="1400">
                <a:solidFill>
                  <a:schemeClr val="dk1"/>
                </a:solidFill>
                <a:latin typeface="Arial"/>
                <a:ea typeface="Arial"/>
                <a:cs typeface="Arial"/>
                <a:sym typeface="Arial"/>
              </a:rPr>
              <a:t>takes</a:t>
            </a:r>
            <a:r>
              <a:rPr lang="en" sz="1400">
                <a:solidFill>
                  <a:schemeClr val="dk1"/>
                </a:solidFill>
                <a:latin typeface="Arial"/>
                <a:ea typeface="Arial"/>
                <a:cs typeface="Arial"/>
                <a:sym typeface="Arial"/>
              </a:rPr>
              <a:t> </a:t>
            </a:r>
            <a:r>
              <a:rPr b="1" lang="en" sz="1400">
                <a:solidFill>
                  <a:schemeClr val="dk1"/>
                </a:solidFill>
                <a:latin typeface="Arial"/>
                <a:ea typeface="Arial"/>
                <a:cs typeface="Arial"/>
                <a:sym typeface="Arial"/>
              </a:rPr>
              <a:t>precedence</a:t>
            </a:r>
            <a:r>
              <a:rPr lang="en" sz="1400">
                <a:solidFill>
                  <a:schemeClr val="dk1"/>
                </a:solidFill>
                <a:latin typeface="Arial"/>
                <a:ea typeface="Arial"/>
                <a:cs typeface="Arial"/>
                <a:sym typeface="Arial"/>
              </a:rPr>
              <a:t> over an allow statement.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30" name="Google Shape;930;p8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Resource-based policies</a:t>
            </a:r>
            <a:endParaRPr/>
          </a:p>
        </p:txBody>
      </p:sp>
      <p:sp>
        <p:nvSpPr>
          <p:cNvPr id="931" name="Google Shape;931;p88"/>
          <p:cNvSpPr txBox="1"/>
          <p:nvPr>
            <p:ph idx="1" type="body"/>
          </p:nvPr>
        </p:nvSpPr>
        <p:spPr>
          <a:xfrm>
            <a:off x="315468" y="1145286"/>
            <a:ext cx="4073652" cy="3483864"/>
          </a:xfrm>
          <a:prstGeom prst="rect">
            <a:avLst/>
          </a:prstGeom>
          <a:noFill/>
          <a:ln>
            <a:noFill/>
          </a:ln>
        </p:spPr>
        <p:txBody>
          <a:bodyPr anchorCtr="0" anchor="t" bIns="34275" lIns="68575" spcFirstLastPara="1" rIns="68575" wrap="square" tIns="34275">
            <a:normAutofit fontScale="92500" lnSpcReduction="10000"/>
          </a:bodyPr>
          <a:lstStyle/>
          <a:p>
            <a:pPr indent="-181927" lvl="0" marL="177800" rtl="0" algn="l">
              <a:lnSpc>
                <a:spcPct val="100000"/>
              </a:lnSpc>
              <a:spcBef>
                <a:spcPts val="0"/>
              </a:spcBef>
              <a:spcAft>
                <a:spcPts val="0"/>
              </a:spcAft>
              <a:buClr>
                <a:schemeClr val="dk2"/>
              </a:buClr>
              <a:buSzPct val="100000"/>
              <a:buChar char="•"/>
            </a:pPr>
            <a:r>
              <a:rPr i="1" lang="en" sz="1800"/>
              <a:t>Identity-based policies</a:t>
            </a:r>
            <a:r>
              <a:rPr lang="en" sz="1800"/>
              <a:t> are attached to a user, group, or role</a:t>
            </a:r>
            <a:endParaRPr sz="1500"/>
          </a:p>
          <a:p>
            <a:pPr indent="-181927" lvl="0" marL="177800" rtl="0" algn="l">
              <a:lnSpc>
                <a:spcPct val="100000"/>
              </a:lnSpc>
              <a:spcBef>
                <a:spcPts val="800"/>
              </a:spcBef>
              <a:spcAft>
                <a:spcPts val="0"/>
              </a:spcAft>
              <a:buClr>
                <a:schemeClr val="accent6"/>
              </a:buClr>
              <a:buSzPct val="100000"/>
              <a:buChar char="•"/>
            </a:pPr>
            <a:r>
              <a:rPr b="1" lang="en" sz="1800">
                <a:solidFill>
                  <a:schemeClr val="accent6"/>
                </a:solidFill>
              </a:rPr>
              <a:t>Resource-based policies</a:t>
            </a:r>
            <a:r>
              <a:rPr lang="en" sz="1800">
                <a:solidFill>
                  <a:schemeClr val="accent6"/>
                </a:solidFill>
              </a:rPr>
              <a:t> </a:t>
            </a:r>
            <a:r>
              <a:rPr lang="en" sz="1800"/>
              <a:t>are attached to a resource (</a:t>
            </a:r>
            <a:r>
              <a:rPr i="1" lang="en" sz="1800"/>
              <a:t>not</a:t>
            </a:r>
            <a:r>
              <a:rPr lang="en" sz="1800"/>
              <a:t> to a user, group or role)</a:t>
            </a:r>
            <a:endParaRPr/>
          </a:p>
          <a:p>
            <a:pPr indent="-181927" lvl="0" marL="177800" rtl="0" algn="l">
              <a:lnSpc>
                <a:spcPct val="100000"/>
              </a:lnSpc>
              <a:spcBef>
                <a:spcPts val="800"/>
              </a:spcBef>
              <a:spcAft>
                <a:spcPts val="0"/>
              </a:spcAft>
              <a:buClr>
                <a:schemeClr val="dk2"/>
              </a:buClr>
              <a:buSzPct val="100000"/>
              <a:buChar char="•"/>
            </a:pPr>
            <a:r>
              <a:rPr lang="en" sz="1800"/>
              <a:t>Characteristics of resource-based policies – </a:t>
            </a:r>
            <a:endParaRPr/>
          </a:p>
          <a:p>
            <a:pPr indent="-177006" lvl="1" marL="342900" rtl="0" algn="l">
              <a:lnSpc>
                <a:spcPct val="100000"/>
              </a:lnSpc>
              <a:spcBef>
                <a:spcPts val="800"/>
              </a:spcBef>
              <a:spcAft>
                <a:spcPts val="0"/>
              </a:spcAft>
              <a:buClr>
                <a:schemeClr val="dk2"/>
              </a:buClr>
              <a:buSzPct val="100000"/>
              <a:buChar char="•"/>
            </a:pPr>
            <a:r>
              <a:rPr lang="en" sz="1500"/>
              <a:t>Specifies who has access to the resource and what actions they can perform on it</a:t>
            </a:r>
            <a:endParaRPr/>
          </a:p>
          <a:p>
            <a:pPr indent="-177006" lvl="1" marL="342900" rtl="0" algn="l">
              <a:lnSpc>
                <a:spcPct val="100000"/>
              </a:lnSpc>
              <a:spcBef>
                <a:spcPts val="800"/>
              </a:spcBef>
              <a:spcAft>
                <a:spcPts val="0"/>
              </a:spcAft>
              <a:buClr>
                <a:schemeClr val="dk2"/>
              </a:buClr>
              <a:buSzPct val="100000"/>
              <a:buChar char="•"/>
            </a:pPr>
            <a:r>
              <a:rPr lang="en" sz="1500"/>
              <a:t>The policies are </a:t>
            </a:r>
            <a:r>
              <a:rPr i="1" lang="en" sz="1500"/>
              <a:t>inline</a:t>
            </a:r>
            <a:r>
              <a:rPr lang="en" sz="1500"/>
              <a:t> only, not managed</a:t>
            </a:r>
            <a:endParaRPr/>
          </a:p>
          <a:p>
            <a:pPr indent="-181927" lvl="0" marL="177800" rtl="0" algn="l">
              <a:lnSpc>
                <a:spcPct val="100000"/>
              </a:lnSpc>
              <a:spcBef>
                <a:spcPts val="800"/>
              </a:spcBef>
              <a:spcAft>
                <a:spcPts val="0"/>
              </a:spcAft>
              <a:buClr>
                <a:schemeClr val="dk2"/>
              </a:buClr>
              <a:buSzPct val="100000"/>
              <a:buChar char="•"/>
            </a:pPr>
            <a:r>
              <a:rPr lang="en" sz="1800"/>
              <a:t>Resource-based policies are supported only by some AWS services</a:t>
            </a:r>
            <a:endParaRPr/>
          </a:p>
          <a:p>
            <a:pPr indent="-76200" lvl="0" marL="177800" rtl="0" algn="l">
              <a:lnSpc>
                <a:spcPct val="100000"/>
              </a:lnSpc>
              <a:spcBef>
                <a:spcPts val="800"/>
              </a:spcBef>
              <a:spcAft>
                <a:spcPts val="0"/>
              </a:spcAft>
              <a:buClr>
                <a:schemeClr val="dk2"/>
              </a:buClr>
              <a:buSzPct val="100000"/>
              <a:buNone/>
            </a:pPr>
            <a:r>
              <a:t/>
            </a:r>
            <a:endParaRPr sz="1800"/>
          </a:p>
        </p:txBody>
      </p:sp>
      <p:grpSp>
        <p:nvGrpSpPr>
          <p:cNvPr descr="AWS account with an S3 bucket named photos in it. The bucket has a resource-based policy defined inline on the bucket. There is also a separate identity-based policy attached to an IAM user named MaryMajor." id="932" name="Google Shape;932;p88"/>
          <p:cNvGrpSpPr/>
          <p:nvPr/>
        </p:nvGrpSpPr>
        <p:grpSpPr>
          <a:xfrm>
            <a:off x="4588583" y="1381122"/>
            <a:ext cx="4256480" cy="3134107"/>
            <a:chOff x="6118110" y="1841496"/>
            <a:chExt cx="5675306" cy="4178809"/>
          </a:xfrm>
        </p:grpSpPr>
        <p:pic>
          <p:nvPicPr>
            <p:cNvPr id="933" name="Google Shape;933;p88"/>
            <p:cNvPicPr preferRelativeResize="0"/>
            <p:nvPr/>
          </p:nvPicPr>
          <p:blipFill rotWithShape="1">
            <a:blip r:embed="rId3">
              <a:alphaModFix/>
            </a:blip>
            <a:srcRect b="0" l="0" r="0" t="0"/>
            <a:stretch/>
          </p:blipFill>
          <p:spPr>
            <a:xfrm>
              <a:off x="8617568" y="1841496"/>
              <a:ext cx="469900" cy="469900"/>
            </a:xfrm>
            <a:prstGeom prst="rect">
              <a:avLst/>
            </a:prstGeom>
            <a:noFill/>
            <a:ln>
              <a:noFill/>
            </a:ln>
          </p:spPr>
        </p:pic>
        <p:sp>
          <p:nvSpPr>
            <p:cNvPr id="934" name="Google Shape;934;p88"/>
            <p:cNvSpPr txBox="1"/>
            <p:nvPr/>
          </p:nvSpPr>
          <p:spPr>
            <a:xfrm>
              <a:off x="8042330" y="2328399"/>
              <a:ext cx="1571025"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Account</a:t>
              </a:r>
              <a:endParaRPr sz="1100"/>
            </a:p>
          </p:txBody>
        </p:sp>
        <p:sp>
          <p:nvSpPr>
            <p:cNvPr id="935" name="Google Shape;935;p88"/>
            <p:cNvSpPr txBox="1"/>
            <p:nvPr/>
          </p:nvSpPr>
          <p:spPr>
            <a:xfrm>
              <a:off x="6847557" y="4585258"/>
              <a:ext cx="157102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accent6"/>
                  </a:solidFill>
                  <a:latin typeface="Arial"/>
                  <a:ea typeface="Arial"/>
                  <a:cs typeface="Arial"/>
                  <a:sym typeface="Arial"/>
                </a:rPr>
                <a:t>Identity-based</a:t>
              </a:r>
              <a:r>
                <a:rPr b="1" lang="en" sz="1200">
                  <a:solidFill>
                    <a:schemeClr val="accent5"/>
                  </a:solidFill>
                  <a:latin typeface="Arial"/>
                  <a:ea typeface="Arial"/>
                  <a:cs typeface="Arial"/>
                  <a:sym typeface="Arial"/>
                </a:rPr>
                <a:t> </a:t>
              </a:r>
              <a:r>
                <a:rPr b="1" lang="en" sz="1200">
                  <a:solidFill>
                    <a:schemeClr val="dk1"/>
                  </a:solidFill>
                  <a:latin typeface="Arial"/>
                  <a:ea typeface="Arial"/>
                  <a:cs typeface="Arial"/>
                  <a:sym typeface="Arial"/>
                </a:rPr>
                <a:t>policy</a:t>
              </a:r>
              <a:endParaRPr sz="1100"/>
            </a:p>
          </p:txBody>
        </p:sp>
        <p:pic>
          <p:nvPicPr>
            <p:cNvPr id="936" name="Google Shape;936;p88"/>
            <p:cNvPicPr preferRelativeResize="0"/>
            <p:nvPr/>
          </p:nvPicPr>
          <p:blipFill rotWithShape="1">
            <a:blip r:embed="rId4">
              <a:alphaModFix/>
            </a:blip>
            <a:srcRect b="0" l="0" r="0" t="0"/>
            <a:stretch/>
          </p:blipFill>
          <p:spPr>
            <a:xfrm>
              <a:off x="7398119" y="4144368"/>
              <a:ext cx="469900" cy="469900"/>
            </a:xfrm>
            <a:prstGeom prst="rect">
              <a:avLst/>
            </a:prstGeom>
            <a:noFill/>
            <a:ln>
              <a:noFill/>
            </a:ln>
          </p:spPr>
        </p:pic>
        <p:sp>
          <p:nvSpPr>
            <p:cNvPr id="937" name="Google Shape;937;p88"/>
            <p:cNvSpPr txBox="1"/>
            <p:nvPr/>
          </p:nvSpPr>
          <p:spPr>
            <a:xfrm>
              <a:off x="9423816" y="4582646"/>
              <a:ext cx="157102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accent5"/>
                  </a:solidFill>
                  <a:latin typeface="Arial"/>
                  <a:ea typeface="Arial"/>
                  <a:cs typeface="Arial"/>
                  <a:sym typeface="Arial"/>
                </a:rPr>
                <a:t>Resource-based</a:t>
              </a:r>
              <a:r>
                <a:rPr b="1" lang="en" sz="1200">
                  <a:solidFill>
                    <a:schemeClr val="accent6"/>
                  </a:solidFill>
                  <a:latin typeface="Arial"/>
                  <a:ea typeface="Arial"/>
                  <a:cs typeface="Arial"/>
                  <a:sym typeface="Arial"/>
                </a:rPr>
                <a:t> </a:t>
              </a:r>
              <a:r>
                <a:rPr b="1" lang="en" sz="1200">
                  <a:solidFill>
                    <a:schemeClr val="dk1"/>
                  </a:solidFill>
                  <a:latin typeface="Arial"/>
                  <a:ea typeface="Arial"/>
                  <a:cs typeface="Arial"/>
                  <a:sym typeface="Arial"/>
                </a:rPr>
                <a:t>policy</a:t>
              </a:r>
              <a:endParaRPr sz="1100"/>
            </a:p>
          </p:txBody>
        </p:sp>
        <p:pic>
          <p:nvPicPr>
            <p:cNvPr id="938" name="Google Shape;938;p88"/>
            <p:cNvPicPr preferRelativeResize="0"/>
            <p:nvPr/>
          </p:nvPicPr>
          <p:blipFill rotWithShape="1">
            <a:blip r:embed="rId4">
              <a:alphaModFix/>
            </a:blip>
            <a:srcRect b="0" l="0" r="0" t="0"/>
            <a:stretch/>
          </p:blipFill>
          <p:spPr>
            <a:xfrm>
              <a:off x="9974378" y="4141756"/>
              <a:ext cx="469900" cy="469900"/>
            </a:xfrm>
            <a:prstGeom prst="rect">
              <a:avLst/>
            </a:prstGeom>
            <a:noFill/>
            <a:ln>
              <a:noFill/>
            </a:ln>
          </p:spPr>
        </p:pic>
        <p:sp>
          <p:nvSpPr>
            <p:cNvPr id="939" name="Google Shape;939;p88"/>
            <p:cNvSpPr/>
            <p:nvPr/>
          </p:nvSpPr>
          <p:spPr>
            <a:xfrm>
              <a:off x="9166869" y="5114952"/>
              <a:ext cx="2210383" cy="905353"/>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en" sz="1400">
                  <a:solidFill>
                    <a:schemeClr val="dk1"/>
                  </a:solidFill>
                  <a:latin typeface="Arial"/>
                  <a:ea typeface="Arial"/>
                  <a:cs typeface="Arial"/>
                  <a:sym typeface="Arial"/>
                </a:rPr>
                <a:t>Policy grants user MaryMajor list, read objects  </a:t>
              </a:r>
              <a:endParaRPr sz="1100"/>
            </a:p>
            <a:p>
              <a:pPr indent="0" lvl="0" marL="0" marR="0" rtl="0" algn="ctr">
                <a:spcBef>
                  <a:spcPts val="0"/>
                </a:spcBef>
                <a:spcAft>
                  <a:spcPts val="0"/>
                </a:spcAft>
                <a:buNone/>
              </a:pPr>
              <a:r>
                <a:t/>
              </a:r>
              <a:endParaRPr i="1" sz="1400">
                <a:solidFill>
                  <a:schemeClr val="dk1"/>
                </a:solidFill>
                <a:latin typeface="Arial"/>
                <a:ea typeface="Arial"/>
                <a:cs typeface="Arial"/>
                <a:sym typeface="Arial"/>
              </a:endParaRPr>
            </a:p>
          </p:txBody>
        </p:sp>
        <p:sp>
          <p:nvSpPr>
            <p:cNvPr id="940" name="Google Shape;940;p88"/>
            <p:cNvSpPr/>
            <p:nvPr/>
          </p:nvSpPr>
          <p:spPr>
            <a:xfrm>
              <a:off x="6505829" y="5114952"/>
              <a:ext cx="2210383" cy="905353"/>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en" sz="1400">
                  <a:solidFill>
                    <a:schemeClr val="dk1"/>
                  </a:solidFill>
                  <a:latin typeface="Arial"/>
                  <a:ea typeface="Arial"/>
                  <a:cs typeface="Arial"/>
                  <a:sym typeface="Arial"/>
                </a:rPr>
                <a:t>Policy grants list, read objects to the photos bucket </a:t>
              </a:r>
              <a:endParaRPr sz="1100"/>
            </a:p>
          </p:txBody>
        </p:sp>
        <p:pic>
          <p:nvPicPr>
            <p:cNvPr id="941" name="Google Shape;941;p88"/>
            <p:cNvPicPr preferRelativeResize="0"/>
            <p:nvPr/>
          </p:nvPicPr>
          <p:blipFill rotWithShape="1">
            <a:blip r:embed="rId5">
              <a:alphaModFix/>
            </a:blip>
            <a:srcRect b="0" l="0" r="0" t="0"/>
            <a:stretch/>
          </p:blipFill>
          <p:spPr>
            <a:xfrm>
              <a:off x="9974378" y="2835300"/>
              <a:ext cx="469900" cy="469900"/>
            </a:xfrm>
            <a:prstGeom prst="rect">
              <a:avLst/>
            </a:prstGeom>
            <a:noFill/>
            <a:ln>
              <a:noFill/>
            </a:ln>
          </p:spPr>
        </p:pic>
        <p:sp>
          <p:nvSpPr>
            <p:cNvPr id="942" name="Google Shape;942;p88"/>
            <p:cNvSpPr txBox="1"/>
            <p:nvPr/>
          </p:nvSpPr>
          <p:spPr>
            <a:xfrm>
              <a:off x="10349587" y="2777863"/>
              <a:ext cx="1290508"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S3 bucket </a:t>
              </a:r>
              <a:r>
                <a:rPr i="1" lang="en" sz="1400">
                  <a:solidFill>
                    <a:schemeClr val="dk1"/>
                  </a:solidFill>
                  <a:latin typeface="Arial"/>
                  <a:ea typeface="Arial"/>
                  <a:cs typeface="Arial"/>
                  <a:sym typeface="Arial"/>
                </a:rPr>
                <a:t>photos</a:t>
              </a:r>
              <a:endParaRPr sz="1100"/>
            </a:p>
          </p:txBody>
        </p:sp>
        <p:pic>
          <p:nvPicPr>
            <p:cNvPr id="943" name="Google Shape;943;p88"/>
            <p:cNvPicPr preferRelativeResize="0"/>
            <p:nvPr/>
          </p:nvPicPr>
          <p:blipFill rotWithShape="1">
            <a:blip r:embed="rId6">
              <a:alphaModFix/>
            </a:blip>
            <a:srcRect b="0" l="0" r="0" t="0"/>
            <a:stretch/>
          </p:blipFill>
          <p:spPr>
            <a:xfrm>
              <a:off x="7377950" y="2835300"/>
              <a:ext cx="469900" cy="469900"/>
            </a:xfrm>
            <a:prstGeom prst="rect">
              <a:avLst/>
            </a:prstGeom>
            <a:noFill/>
            <a:ln>
              <a:noFill/>
            </a:ln>
          </p:spPr>
        </p:pic>
        <p:sp>
          <p:nvSpPr>
            <p:cNvPr id="944" name="Google Shape;944;p88"/>
            <p:cNvSpPr txBox="1"/>
            <p:nvPr/>
          </p:nvSpPr>
          <p:spPr>
            <a:xfrm>
              <a:off x="6118110" y="2809753"/>
              <a:ext cx="1369462"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IAM user </a:t>
              </a:r>
              <a:r>
                <a:rPr i="1" lang="en" sz="1400">
                  <a:solidFill>
                    <a:schemeClr val="dk1"/>
                  </a:solidFill>
                  <a:latin typeface="Arial"/>
                  <a:ea typeface="Arial"/>
                  <a:cs typeface="Arial"/>
                  <a:sym typeface="Arial"/>
                </a:rPr>
                <a:t>MaryMajor</a:t>
              </a:r>
              <a:endParaRPr sz="1100"/>
            </a:p>
          </p:txBody>
        </p:sp>
        <p:cxnSp>
          <p:nvCxnSpPr>
            <p:cNvPr id="945" name="Google Shape;945;p88"/>
            <p:cNvCxnSpPr>
              <a:endCxn id="943" idx="2"/>
            </p:cNvCxnSpPr>
            <p:nvPr/>
          </p:nvCxnSpPr>
          <p:spPr>
            <a:xfrm flipH="1" rot="10800000">
              <a:off x="7611100" y="3305200"/>
              <a:ext cx="1800" cy="710400"/>
            </a:xfrm>
            <a:prstGeom prst="straightConnector1">
              <a:avLst/>
            </a:prstGeom>
            <a:noFill/>
            <a:ln cap="flat" cmpd="sng" w="9525">
              <a:solidFill>
                <a:schemeClr val="accent1"/>
              </a:solidFill>
              <a:prstDash val="solid"/>
              <a:round/>
              <a:headEnd len="sm" w="sm" type="none"/>
              <a:tailEnd len="med" w="med" type="triangle"/>
            </a:ln>
          </p:spPr>
        </p:cxnSp>
        <p:cxnSp>
          <p:nvCxnSpPr>
            <p:cNvPr id="946" name="Google Shape;946;p88"/>
            <p:cNvCxnSpPr/>
            <p:nvPr/>
          </p:nvCxnSpPr>
          <p:spPr>
            <a:xfrm flipH="1" rot="10800000">
              <a:off x="10226318" y="3290572"/>
              <a:ext cx="1879" cy="710439"/>
            </a:xfrm>
            <a:prstGeom prst="straightConnector1">
              <a:avLst/>
            </a:prstGeom>
            <a:noFill/>
            <a:ln cap="flat" cmpd="sng" w="9525">
              <a:solidFill>
                <a:schemeClr val="accent1"/>
              </a:solidFill>
              <a:prstDash val="solid"/>
              <a:round/>
              <a:headEnd len="sm" w="sm" type="none"/>
              <a:tailEnd len="med" w="med" type="triangle"/>
            </a:ln>
          </p:spPr>
        </p:cxnSp>
        <p:sp>
          <p:nvSpPr>
            <p:cNvPr id="947" name="Google Shape;947;p88"/>
            <p:cNvSpPr txBox="1"/>
            <p:nvPr/>
          </p:nvSpPr>
          <p:spPr>
            <a:xfrm>
              <a:off x="6559406" y="3577565"/>
              <a:ext cx="1053494" cy="36933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400">
                  <a:solidFill>
                    <a:schemeClr val="dk1"/>
                  </a:solidFill>
                  <a:latin typeface="Arial"/>
                  <a:ea typeface="Arial"/>
                  <a:cs typeface="Arial"/>
                  <a:sym typeface="Arial"/>
                </a:rPr>
                <a:t>attached</a:t>
              </a:r>
              <a:endParaRPr sz="1100"/>
            </a:p>
          </p:txBody>
        </p:sp>
        <p:sp>
          <p:nvSpPr>
            <p:cNvPr id="948" name="Google Shape;948;p88"/>
            <p:cNvSpPr txBox="1"/>
            <p:nvPr/>
          </p:nvSpPr>
          <p:spPr>
            <a:xfrm>
              <a:off x="10209328" y="3477791"/>
              <a:ext cx="1584088" cy="64633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Defined </a:t>
              </a:r>
              <a:r>
                <a:rPr i="1" lang="en" sz="1400">
                  <a:solidFill>
                    <a:schemeClr val="dk1"/>
                  </a:solidFill>
                  <a:latin typeface="Arial"/>
                  <a:ea typeface="Arial"/>
                  <a:cs typeface="Arial"/>
                  <a:sym typeface="Arial"/>
                </a:rPr>
                <a:t>inline</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on the bucket</a:t>
              </a:r>
              <a:endParaRPr sz="11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54" name="Google Shape;954;p8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permissions</a:t>
            </a:r>
            <a:endParaRPr/>
          </a:p>
        </p:txBody>
      </p:sp>
      <p:sp>
        <p:nvSpPr>
          <p:cNvPr id="955" name="Google Shape;955;p89"/>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lang="en">
                <a:latin typeface="Arial"/>
                <a:ea typeface="Arial"/>
                <a:cs typeface="Arial"/>
                <a:sym typeface="Arial"/>
              </a:rPr>
              <a:t>How IAM determines permissions:</a:t>
            </a:r>
            <a:endParaRPr/>
          </a:p>
        </p:txBody>
      </p:sp>
      <p:grpSp>
        <p:nvGrpSpPr>
          <p:cNvPr descr="Flow chart that starts with the question &quot;is the permissions explicitly denied?&quot; The question has yes and no paths out of it. If No, it goes to the question &quot;Is the permission explicitly allowed?&quot;. Only of the permission is both not explicitly denied and is explicitly allowed is the permission allowed." id="956" name="Google Shape;956;p89"/>
          <p:cNvGrpSpPr/>
          <p:nvPr/>
        </p:nvGrpSpPr>
        <p:grpSpPr>
          <a:xfrm>
            <a:off x="1075643" y="1769683"/>
            <a:ext cx="7142512" cy="2038101"/>
            <a:chOff x="1434191" y="2359577"/>
            <a:chExt cx="9523349" cy="2717468"/>
          </a:xfrm>
        </p:grpSpPr>
        <p:sp>
          <p:nvSpPr>
            <p:cNvPr id="957" name="Google Shape;957;p89"/>
            <p:cNvSpPr/>
            <p:nvPr/>
          </p:nvSpPr>
          <p:spPr>
            <a:xfrm>
              <a:off x="1434192" y="2359577"/>
              <a:ext cx="2476856" cy="1383634"/>
            </a:xfrm>
            <a:custGeom>
              <a:rect b="b" l="l" r="r" t="t"/>
              <a:pathLst>
                <a:path extrusionOk="0" h="960834" w="1601390">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cap="flat" cmpd="sng" w="19050">
              <a:solidFill>
                <a:srgbClr val="47474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63950" lIns="63950" spcFirstLastPara="1" rIns="63950" wrap="square" tIns="63950">
              <a:noAutofit/>
            </a:bodyPr>
            <a:lstStyle/>
            <a:p>
              <a:pPr indent="0" lvl="0" marL="0" marR="0" rtl="0" algn="ctr">
                <a:lnSpc>
                  <a:spcPct val="90000"/>
                </a:lnSpc>
                <a:spcBef>
                  <a:spcPts val="0"/>
                </a:spcBef>
                <a:spcAft>
                  <a:spcPts val="0"/>
                </a:spcAft>
                <a:buNone/>
              </a:pPr>
              <a:r>
                <a:rPr lang="en" sz="1400">
                  <a:solidFill>
                    <a:srgbClr val="474746"/>
                  </a:solidFill>
                  <a:latin typeface="Arial"/>
                  <a:ea typeface="Arial"/>
                  <a:cs typeface="Arial"/>
                  <a:sym typeface="Arial"/>
                </a:rPr>
                <a:t>Is</a:t>
              </a:r>
              <a:r>
                <a:rPr i="0" lang="en" sz="1400" u="none" cap="none" strike="noStrike">
                  <a:solidFill>
                    <a:srgbClr val="474746"/>
                  </a:solidFill>
                  <a:latin typeface="Arial"/>
                  <a:ea typeface="Arial"/>
                  <a:cs typeface="Arial"/>
                  <a:sym typeface="Arial"/>
                </a:rPr>
                <a:t> the </a:t>
              </a:r>
              <a:r>
                <a:rPr lang="en" sz="1400">
                  <a:solidFill>
                    <a:srgbClr val="474746"/>
                  </a:solidFill>
                  <a:latin typeface="Arial"/>
                  <a:ea typeface="Arial"/>
                  <a:cs typeface="Arial"/>
                  <a:sym typeface="Arial"/>
                </a:rPr>
                <a:t>permission explicitly </a:t>
              </a:r>
              <a:r>
                <a:rPr i="1" lang="en" sz="1400" cap="none" strike="noStrike">
                  <a:solidFill>
                    <a:srgbClr val="474746"/>
                  </a:solidFill>
                  <a:latin typeface="Arial"/>
                  <a:ea typeface="Arial"/>
                  <a:cs typeface="Arial"/>
                  <a:sym typeface="Arial"/>
                </a:rPr>
                <a:t>denied </a:t>
              </a:r>
              <a:r>
                <a:rPr i="0" lang="en" sz="1400" u="none" cap="none" strike="noStrike">
                  <a:solidFill>
                    <a:srgbClr val="474746"/>
                  </a:solidFill>
                  <a:latin typeface="Arial"/>
                  <a:ea typeface="Arial"/>
                  <a:cs typeface="Arial"/>
                  <a:sym typeface="Arial"/>
                </a:rPr>
                <a:t>?</a:t>
              </a:r>
              <a:endParaRPr i="0" sz="1200" u="none" cap="none" strike="noStrike">
                <a:solidFill>
                  <a:srgbClr val="474746"/>
                </a:solidFill>
                <a:latin typeface="Arial"/>
                <a:ea typeface="Arial"/>
                <a:cs typeface="Arial"/>
                <a:sym typeface="Arial"/>
              </a:endParaRPr>
            </a:p>
          </p:txBody>
        </p:sp>
        <p:sp>
          <p:nvSpPr>
            <p:cNvPr id="958" name="Google Shape;958;p89"/>
            <p:cNvSpPr/>
            <p:nvPr/>
          </p:nvSpPr>
          <p:spPr>
            <a:xfrm>
              <a:off x="3974378" y="2645543"/>
              <a:ext cx="919730" cy="1001716"/>
            </a:xfrm>
            <a:custGeom>
              <a:rect b="b" l="l" r="r" t="t"/>
              <a:pathLst>
                <a:path extrusionOk="0" h="397144" w="33949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rgbClr val="FFFFFF"/>
            </a:solidFill>
            <a:ln cap="flat" cmpd="sng" w="25400">
              <a:solidFill>
                <a:srgbClr val="474746"/>
              </a:solidFill>
              <a:prstDash val="solid"/>
              <a:round/>
              <a:headEnd len="sm" w="sm" type="none"/>
              <a:tailEnd len="sm" w="sm" type="none"/>
            </a:ln>
          </p:spPr>
          <p:txBody>
            <a:bodyPr anchorCtr="0" anchor="ctr" bIns="59575" lIns="0" spcFirstLastPara="1" rIns="76375" wrap="square" tIns="5957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No</a:t>
              </a:r>
              <a:endParaRPr b="0" i="0" sz="900" u="none" cap="none" strike="noStrike">
                <a:solidFill>
                  <a:schemeClr val="dk1"/>
                </a:solidFill>
                <a:latin typeface="Arial"/>
                <a:ea typeface="Arial"/>
                <a:cs typeface="Arial"/>
                <a:sym typeface="Arial"/>
              </a:endParaRPr>
            </a:p>
          </p:txBody>
        </p:sp>
        <p:sp>
          <p:nvSpPr>
            <p:cNvPr id="959" name="Google Shape;959;p89"/>
            <p:cNvSpPr/>
            <p:nvPr/>
          </p:nvSpPr>
          <p:spPr>
            <a:xfrm>
              <a:off x="1434191" y="4499657"/>
              <a:ext cx="2476856" cy="577388"/>
            </a:xfrm>
            <a:custGeom>
              <a:rect b="b" l="l" r="r" t="t"/>
              <a:pathLst>
                <a:path extrusionOk="0" h="960834" w="1601390">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cap="flat" cmpd="sng" w="25400">
              <a:solidFill>
                <a:srgbClr val="474746"/>
              </a:solidFill>
              <a:prstDash val="solid"/>
              <a:round/>
              <a:headEnd len="sm" w="sm" type="none"/>
              <a:tailEnd len="sm" w="sm" type="none"/>
            </a:ln>
          </p:spPr>
          <p:txBody>
            <a:bodyPr anchorCtr="0" anchor="ctr" bIns="63950" lIns="63950" spcFirstLastPara="1" rIns="63950" wrap="square" tIns="63950">
              <a:noAutofit/>
            </a:bodyPr>
            <a:lstStyle/>
            <a:p>
              <a:pPr indent="0" lvl="0" marL="0" marR="0" rtl="0" algn="ctr">
                <a:lnSpc>
                  <a:spcPct val="90000"/>
                </a:lnSpc>
                <a:spcBef>
                  <a:spcPts val="0"/>
                </a:spcBef>
                <a:spcAft>
                  <a:spcPts val="0"/>
                </a:spcAft>
                <a:buClr>
                  <a:srgbClr val="FF0000"/>
                </a:buClr>
                <a:buSzPts val="1400"/>
                <a:buFont typeface="Arial"/>
                <a:buNone/>
              </a:pPr>
              <a:r>
                <a:rPr i="0" lang="en" sz="1400" u="none" cap="none" strike="noStrike">
                  <a:solidFill>
                    <a:srgbClr val="FF0000"/>
                  </a:solidFill>
                  <a:latin typeface="Arial"/>
                  <a:ea typeface="Arial"/>
                  <a:cs typeface="Arial"/>
                  <a:sym typeface="Arial"/>
                </a:rPr>
                <a:t>Deny</a:t>
              </a:r>
              <a:endParaRPr sz="1100"/>
            </a:p>
          </p:txBody>
        </p:sp>
        <p:sp>
          <p:nvSpPr>
            <p:cNvPr id="960" name="Google Shape;960;p89"/>
            <p:cNvSpPr/>
            <p:nvPr/>
          </p:nvSpPr>
          <p:spPr>
            <a:xfrm>
              <a:off x="4957438" y="2377430"/>
              <a:ext cx="2476856" cy="1383634"/>
            </a:xfrm>
            <a:custGeom>
              <a:rect b="b" l="l" r="r" t="t"/>
              <a:pathLst>
                <a:path extrusionOk="0" h="960834" w="1601390">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cap="flat" cmpd="sng" w="19050">
              <a:solidFill>
                <a:srgbClr val="47474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63950" lIns="63950" spcFirstLastPara="1" rIns="63950" wrap="square" tIns="63950">
              <a:noAutofit/>
            </a:bodyPr>
            <a:lstStyle/>
            <a:p>
              <a:pPr indent="0" lvl="0" marL="0" marR="0" rtl="0" algn="ctr">
                <a:lnSpc>
                  <a:spcPct val="90000"/>
                </a:lnSpc>
                <a:spcBef>
                  <a:spcPts val="0"/>
                </a:spcBef>
                <a:spcAft>
                  <a:spcPts val="0"/>
                </a:spcAft>
                <a:buNone/>
              </a:pPr>
              <a:r>
                <a:rPr i="0" lang="en" sz="1400" u="none" cap="none" strike="noStrike">
                  <a:solidFill>
                    <a:srgbClr val="474746"/>
                  </a:solidFill>
                  <a:latin typeface="Arial"/>
                  <a:ea typeface="Arial"/>
                  <a:cs typeface="Arial"/>
                  <a:sym typeface="Arial"/>
                </a:rPr>
                <a:t>Is the </a:t>
              </a:r>
              <a:r>
                <a:rPr lang="en" sz="1400">
                  <a:solidFill>
                    <a:srgbClr val="474746"/>
                  </a:solidFill>
                  <a:latin typeface="Arial"/>
                  <a:ea typeface="Arial"/>
                  <a:cs typeface="Arial"/>
                  <a:sym typeface="Arial"/>
                </a:rPr>
                <a:t>permission explicitly </a:t>
              </a:r>
              <a:r>
                <a:rPr i="1" lang="en" sz="1400" u="none" cap="none" strike="noStrike">
                  <a:solidFill>
                    <a:srgbClr val="474746"/>
                  </a:solidFill>
                  <a:latin typeface="Arial"/>
                  <a:ea typeface="Arial"/>
                  <a:cs typeface="Arial"/>
                  <a:sym typeface="Arial"/>
                </a:rPr>
                <a:t>allowed </a:t>
              </a:r>
              <a:r>
                <a:rPr i="0" lang="en" sz="1200" u="none" cap="none" strike="noStrike">
                  <a:solidFill>
                    <a:srgbClr val="474746"/>
                  </a:solidFill>
                  <a:latin typeface="Arial"/>
                  <a:ea typeface="Arial"/>
                  <a:cs typeface="Arial"/>
                  <a:sym typeface="Arial"/>
                </a:rPr>
                <a:t>?</a:t>
              </a:r>
              <a:endParaRPr sz="1100"/>
            </a:p>
          </p:txBody>
        </p:sp>
        <p:sp>
          <p:nvSpPr>
            <p:cNvPr id="961" name="Google Shape;961;p89"/>
            <p:cNvSpPr/>
            <p:nvPr/>
          </p:nvSpPr>
          <p:spPr>
            <a:xfrm>
              <a:off x="4922525" y="4499657"/>
              <a:ext cx="2511769" cy="577388"/>
            </a:xfrm>
            <a:custGeom>
              <a:rect b="b" l="l" r="r" t="t"/>
              <a:pathLst>
                <a:path extrusionOk="0" h="960834" w="1601390">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cap="flat" cmpd="sng" w="25400">
              <a:solidFill>
                <a:srgbClr val="474746"/>
              </a:solidFill>
              <a:prstDash val="solid"/>
              <a:round/>
              <a:headEnd len="sm" w="sm" type="none"/>
              <a:tailEnd len="sm" w="sm" type="none"/>
            </a:ln>
          </p:spPr>
          <p:txBody>
            <a:bodyPr anchorCtr="0" anchor="ctr" bIns="63950" lIns="63950" spcFirstLastPara="1" rIns="63950" wrap="square" tIns="63950">
              <a:noAutofit/>
            </a:bodyPr>
            <a:lstStyle/>
            <a:p>
              <a:pPr indent="0" lvl="0" marL="0" marR="0" rtl="0" algn="ctr">
                <a:lnSpc>
                  <a:spcPct val="90000"/>
                </a:lnSpc>
                <a:spcBef>
                  <a:spcPts val="0"/>
                </a:spcBef>
                <a:spcAft>
                  <a:spcPts val="0"/>
                </a:spcAft>
                <a:buClr>
                  <a:schemeClr val="accent2"/>
                </a:buClr>
                <a:buSzPts val="1400"/>
                <a:buFont typeface="Arial"/>
                <a:buNone/>
              </a:pPr>
              <a:r>
                <a:rPr i="0" lang="en" sz="1400" u="none" cap="none" strike="noStrike">
                  <a:solidFill>
                    <a:schemeClr val="accent2"/>
                  </a:solidFill>
                  <a:latin typeface="Arial"/>
                  <a:ea typeface="Arial"/>
                  <a:cs typeface="Arial"/>
                  <a:sym typeface="Arial"/>
                </a:rPr>
                <a:t>Allow</a:t>
              </a:r>
              <a:endParaRPr sz="1100"/>
            </a:p>
          </p:txBody>
        </p:sp>
        <p:sp>
          <p:nvSpPr>
            <p:cNvPr id="962" name="Google Shape;962;p89"/>
            <p:cNvSpPr/>
            <p:nvPr/>
          </p:nvSpPr>
          <p:spPr>
            <a:xfrm>
              <a:off x="8480684" y="2821315"/>
              <a:ext cx="2476856" cy="607685"/>
            </a:xfrm>
            <a:custGeom>
              <a:rect b="b" l="l" r="r" t="t"/>
              <a:pathLst>
                <a:path extrusionOk="0" h="960834" w="1601390">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cap="flat" cmpd="sng" w="25400">
              <a:solidFill>
                <a:srgbClr val="474746"/>
              </a:solidFill>
              <a:prstDash val="solid"/>
              <a:round/>
              <a:headEnd len="sm" w="sm" type="none"/>
              <a:tailEnd len="sm" w="sm" type="none"/>
            </a:ln>
          </p:spPr>
          <p:txBody>
            <a:bodyPr anchorCtr="0" anchor="ctr" bIns="63950" lIns="63950" spcFirstLastPara="1" rIns="63950" wrap="square" tIns="63950">
              <a:noAutofit/>
            </a:bodyPr>
            <a:lstStyle/>
            <a:p>
              <a:pPr indent="0" lvl="0" marL="0" marR="0" rtl="0" algn="ctr">
                <a:lnSpc>
                  <a:spcPct val="90000"/>
                </a:lnSpc>
                <a:spcBef>
                  <a:spcPts val="0"/>
                </a:spcBef>
                <a:spcAft>
                  <a:spcPts val="0"/>
                </a:spcAft>
                <a:buClr>
                  <a:srgbClr val="FF0000"/>
                </a:buClr>
                <a:buSzPts val="1400"/>
                <a:buFont typeface="Arial"/>
                <a:buNone/>
              </a:pPr>
              <a:r>
                <a:rPr i="0" lang="en" sz="1400" u="none" cap="none" strike="noStrike">
                  <a:solidFill>
                    <a:srgbClr val="FF0000"/>
                  </a:solidFill>
                  <a:latin typeface="Arial"/>
                  <a:ea typeface="Arial"/>
                  <a:cs typeface="Arial"/>
                  <a:sym typeface="Arial"/>
                </a:rPr>
                <a:t>Deny</a:t>
              </a:r>
              <a:endParaRPr sz="1100"/>
            </a:p>
          </p:txBody>
        </p:sp>
        <p:sp>
          <p:nvSpPr>
            <p:cNvPr id="963" name="Google Shape;963;p89"/>
            <p:cNvSpPr/>
            <p:nvPr/>
          </p:nvSpPr>
          <p:spPr>
            <a:xfrm>
              <a:off x="2075366" y="3807762"/>
              <a:ext cx="1194507" cy="636471"/>
            </a:xfrm>
            <a:prstGeom prst="downArrow">
              <a:avLst>
                <a:gd fmla="val 65625" name="adj1"/>
                <a:gd fmla="val 50000" name="adj2"/>
              </a:avLst>
            </a:prstGeom>
            <a:solidFill>
              <a:srgbClr val="FFFFFF"/>
            </a:solidFill>
            <a:ln cap="flat" cmpd="sng" w="25400">
              <a:solidFill>
                <a:srgbClr val="474746"/>
              </a:solidFill>
              <a:prstDash val="solid"/>
              <a:round/>
              <a:headEnd len="sm" w="sm" type="none"/>
              <a:tailEnd len="sm" w="sm" type="none"/>
            </a:ln>
          </p:spPr>
          <p:txBody>
            <a:bodyPr anchorCtr="0" anchor="ctr" bIns="0" lIns="0" spcFirstLastPara="1" rIns="0" wrap="square" tIns="68575">
              <a:noAutofit/>
            </a:bodyPr>
            <a:lstStyle/>
            <a:p>
              <a:pPr indent="0" lvl="0" marL="0" marR="0" rtl="0" algn="ctr">
                <a:lnSpc>
                  <a:spcPct val="90000"/>
                </a:lnSpc>
                <a:spcBef>
                  <a:spcPts val="0"/>
                </a:spcBef>
                <a:spcAft>
                  <a:spcPts val="0"/>
                </a:spcAft>
                <a:buClr>
                  <a:srgbClr val="FF0000"/>
                </a:buClr>
                <a:buSzPts val="1400"/>
                <a:buFont typeface="Arial"/>
                <a:buNone/>
              </a:pPr>
              <a:r>
                <a:rPr b="0" i="0" lang="en" sz="1400" u="none" cap="none" strike="noStrike">
                  <a:solidFill>
                    <a:srgbClr val="FF0000"/>
                  </a:solidFill>
                  <a:latin typeface="Arial"/>
                  <a:ea typeface="Arial"/>
                  <a:cs typeface="Arial"/>
                  <a:sym typeface="Arial"/>
                </a:rPr>
                <a:t>Yes</a:t>
              </a:r>
              <a:endParaRPr b="0" i="0" sz="900" u="none" cap="none" strike="noStrike">
                <a:solidFill>
                  <a:srgbClr val="FF0000"/>
                </a:solidFill>
                <a:latin typeface="Arial"/>
                <a:ea typeface="Arial"/>
                <a:cs typeface="Arial"/>
                <a:sym typeface="Arial"/>
              </a:endParaRPr>
            </a:p>
          </p:txBody>
        </p:sp>
        <p:sp>
          <p:nvSpPr>
            <p:cNvPr id="964" name="Google Shape;964;p89"/>
            <p:cNvSpPr/>
            <p:nvPr/>
          </p:nvSpPr>
          <p:spPr>
            <a:xfrm>
              <a:off x="7497624" y="2645543"/>
              <a:ext cx="919730" cy="1001716"/>
            </a:xfrm>
            <a:custGeom>
              <a:rect b="b" l="l" r="r" t="t"/>
              <a:pathLst>
                <a:path extrusionOk="0" h="397144" w="33949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rgbClr val="FFFFFF"/>
            </a:solidFill>
            <a:ln cap="flat" cmpd="sng" w="25400">
              <a:solidFill>
                <a:srgbClr val="474746"/>
              </a:solidFill>
              <a:prstDash val="solid"/>
              <a:round/>
              <a:headEnd len="sm" w="sm" type="none"/>
              <a:tailEnd len="sm" w="sm" type="none"/>
            </a:ln>
          </p:spPr>
          <p:txBody>
            <a:bodyPr anchorCtr="0" anchor="ctr" bIns="59575" lIns="0" spcFirstLastPara="1" rIns="76375" wrap="square" tIns="59575">
              <a:noAutofit/>
            </a:bodyPr>
            <a:lstStyle/>
            <a:p>
              <a:pPr indent="0" lvl="0" marL="0" marR="0" rtl="0" algn="ctr">
                <a:lnSpc>
                  <a:spcPct val="90000"/>
                </a:lnSpc>
                <a:spcBef>
                  <a:spcPts val="0"/>
                </a:spcBef>
                <a:spcAft>
                  <a:spcPts val="0"/>
                </a:spcAft>
                <a:buClr>
                  <a:srgbClr val="FF0000"/>
                </a:buClr>
                <a:buSzPts val="1400"/>
                <a:buFont typeface="Arial"/>
                <a:buNone/>
              </a:pPr>
              <a:r>
                <a:rPr b="0" i="0" lang="en" sz="1400" u="none" cap="none" strike="noStrike">
                  <a:solidFill>
                    <a:srgbClr val="FF0000"/>
                  </a:solidFill>
                  <a:latin typeface="Arial"/>
                  <a:ea typeface="Arial"/>
                  <a:cs typeface="Arial"/>
                  <a:sym typeface="Arial"/>
                </a:rPr>
                <a:t>No</a:t>
              </a:r>
              <a:endParaRPr b="0" i="0" sz="900" u="none" cap="none" strike="noStrike">
                <a:solidFill>
                  <a:srgbClr val="FF0000"/>
                </a:solidFill>
                <a:latin typeface="Arial"/>
                <a:ea typeface="Arial"/>
                <a:cs typeface="Arial"/>
                <a:sym typeface="Arial"/>
              </a:endParaRPr>
            </a:p>
          </p:txBody>
        </p:sp>
        <p:sp>
          <p:nvSpPr>
            <p:cNvPr id="965" name="Google Shape;965;p89"/>
            <p:cNvSpPr/>
            <p:nvPr/>
          </p:nvSpPr>
          <p:spPr>
            <a:xfrm>
              <a:off x="5598612" y="3818452"/>
              <a:ext cx="1194507" cy="636471"/>
            </a:xfrm>
            <a:prstGeom prst="downArrow">
              <a:avLst>
                <a:gd fmla="val 65625" name="adj1"/>
                <a:gd fmla="val 50000" name="adj2"/>
              </a:avLst>
            </a:prstGeom>
            <a:solidFill>
              <a:srgbClr val="FFFFFF"/>
            </a:solidFill>
            <a:ln cap="flat" cmpd="sng" w="25400">
              <a:solidFill>
                <a:srgbClr val="474746"/>
              </a:solidFill>
              <a:prstDash val="solid"/>
              <a:round/>
              <a:headEnd len="sm" w="sm" type="none"/>
              <a:tailEnd len="sm" w="sm" type="none"/>
            </a:ln>
          </p:spPr>
          <p:txBody>
            <a:bodyPr anchorCtr="0" anchor="ctr" bIns="0" lIns="0" spcFirstLastPara="1" rIns="0" wrap="square" tIns="6857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Yes</a:t>
              </a:r>
              <a:endParaRPr b="0" i="0" sz="900" u="none" cap="none" strike="noStrike">
                <a:solidFill>
                  <a:schemeClr val="dk1"/>
                </a:solidFill>
                <a:latin typeface="Arial"/>
                <a:ea typeface="Arial"/>
                <a:cs typeface="Arial"/>
                <a:sym typeface="Arial"/>
              </a:endParaRPr>
            </a:p>
          </p:txBody>
        </p:sp>
        <p:sp>
          <p:nvSpPr>
            <p:cNvPr id="966" name="Google Shape;966;p89"/>
            <p:cNvSpPr txBox="1"/>
            <p:nvPr/>
          </p:nvSpPr>
          <p:spPr>
            <a:xfrm>
              <a:off x="8865220" y="3429000"/>
              <a:ext cx="170613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Implicit deny</a:t>
              </a:r>
              <a:endParaRPr b="1" sz="1100">
                <a:solidFill>
                  <a:schemeClr val="dk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9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groups</a:t>
            </a:r>
            <a:endParaRPr/>
          </a:p>
        </p:txBody>
      </p:sp>
      <p:sp>
        <p:nvSpPr>
          <p:cNvPr id="973" name="Google Shape;973;p90"/>
          <p:cNvSpPr txBox="1"/>
          <p:nvPr>
            <p:ph idx="1" type="body"/>
          </p:nvPr>
        </p:nvSpPr>
        <p:spPr>
          <a:xfrm>
            <a:off x="274320" y="1145286"/>
            <a:ext cx="4443984" cy="3483864"/>
          </a:xfrm>
          <a:prstGeom prst="rect">
            <a:avLst/>
          </a:prstGeom>
          <a:noFill/>
          <a:ln>
            <a:noFill/>
          </a:ln>
        </p:spPr>
        <p:txBody>
          <a:bodyPr anchorCtr="0" anchor="t" bIns="34275" lIns="68575" spcFirstLastPara="1" rIns="68575" wrap="square" tIns="34275">
            <a:normAutofit lnSpcReduction="10000"/>
          </a:bodyPr>
          <a:lstStyle/>
          <a:p>
            <a:pPr indent="-165100" lvl="1" marL="177800" rtl="0" algn="l">
              <a:lnSpc>
                <a:spcPct val="150000"/>
              </a:lnSpc>
              <a:spcBef>
                <a:spcPts val="0"/>
              </a:spcBef>
              <a:spcAft>
                <a:spcPts val="0"/>
              </a:spcAft>
              <a:buClr>
                <a:schemeClr val="dk2"/>
              </a:buClr>
              <a:buSzPts val="1800"/>
              <a:buChar char="•"/>
            </a:pPr>
            <a:r>
              <a:rPr lang="en"/>
              <a:t>An </a:t>
            </a:r>
            <a:r>
              <a:rPr b="1" lang="en">
                <a:solidFill>
                  <a:schemeClr val="accent6"/>
                </a:solidFill>
              </a:rPr>
              <a:t>IAM group</a:t>
            </a:r>
            <a:r>
              <a:rPr lang="en">
                <a:solidFill>
                  <a:schemeClr val="accent6"/>
                </a:solidFill>
              </a:rPr>
              <a:t> </a:t>
            </a:r>
            <a:r>
              <a:rPr lang="en"/>
              <a:t>is a collection of IAM users</a:t>
            </a:r>
            <a:endParaRPr/>
          </a:p>
          <a:p>
            <a:pPr indent="-165100" lvl="1" marL="177800" rtl="0" algn="l">
              <a:lnSpc>
                <a:spcPct val="100000"/>
              </a:lnSpc>
              <a:spcBef>
                <a:spcPts val="800"/>
              </a:spcBef>
              <a:spcAft>
                <a:spcPts val="0"/>
              </a:spcAft>
              <a:buClr>
                <a:schemeClr val="dk2"/>
              </a:buClr>
              <a:buSzPts val="1800"/>
              <a:buChar char="•"/>
            </a:pPr>
            <a:r>
              <a:rPr lang="en"/>
              <a:t>A group is used to grant the same permissions to multiple users</a:t>
            </a:r>
            <a:endParaRPr/>
          </a:p>
          <a:p>
            <a:pPr indent="-171450" lvl="2" marL="520700" rtl="0" algn="l">
              <a:lnSpc>
                <a:spcPct val="100000"/>
              </a:lnSpc>
              <a:spcBef>
                <a:spcPts val="800"/>
              </a:spcBef>
              <a:spcAft>
                <a:spcPts val="0"/>
              </a:spcAft>
              <a:buClr>
                <a:schemeClr val="dk2"/>
              </a:buClr>
              <a:buSzPts val="1500"/>
              <a:buChar char="•"/>
            </a:pPr>
            <a:r>
              <a:rPr lang="en"/>
              <a:t>Permissions granted by attaching IAM </a:t>
            </a:r>
            <a:r>
              <a:rPr i="1" lang="en"/>
              <a:t>policy </a:t>
            </a:r>
            <a:r>
              <a:rPr lang="en"/>
              <a:t>or policies to the group</a:t>
            </a:r>
            <a:endParaRPr/>
          </a:p>
          <a:p>
            <a:pPr indent="-165100" lvl="1" marL="177800" rtl="0" algn="l">
              <a:lnSpc>
                <a:spcPct val="150000"/>
              </a:lnSpc>
              <a:spcBef>
                <a:spcPts val="800"/>
              </a:spcBef>
              <a:spcAft>
                <a:spcPts val="0"/>
              </a:spcAft>
              <a:buClr>
                <a:schemeClr val="dk2"/>
              </a:buClr>
              <a:buSzPts val="1800"/>
              <a:buChar char="•"/>
            </a:pPr>
            <a:r>
              <a:rPr lang="en"/>
              <a:t>A user can belong to multiple groups</a:t>
            </a:r>
            <a:endParaRPr/>
          </a:p>
          <a:p>
            <a:pPr indent="-165100" lvl="1" marL="177800" rtl="0" algn="l">
              <a:lnSpc>
                <a:spcPct val="150000"/>
              </a:lnSpc>
              <a:spcBef>
                <a:spcPts val="800"/>
              </a:spcBef>
              <a:spcAft>
                <a:spcPts val="0"/>
              </a:spcAft>
              <a:buClr>
                <a:schemeClr val="dk2"/>
              </a:buClr>
              <a:buSzPts val="1800"/>
              <a:buChar char="•"/>
            </a:pPr>
            <a:r>
              <a:rPr lang="en"/>
              <a:t>There is no default group</a:t>
            </a:r>
            <a:endParaRPr/>
          </a:p>
          <a:p>
            <a:pPr indent="-165100" lvl="1" marL="177800" rtl="0" algn="l">
              <a:lnSpc>
                <a:spcPct val="150000"/>
              </a:lnSpc>
              <a:spcBef>
                <a:spcPts val="800"/>
              </a:spcBef>
              <a:spcAft>
                <a:spcPts val="0"/>
              </a:spcAft>
              <a:buClr>
                <a:schemeClr val="dk2"/>
              </a:buClr>
              <a:buSzPts val="1800"/>
              <a:buChar char="•"/>
            </a:pPr>
            <a:r>
              <a:rPr lang="en"/>
              <a:t>Groups cannot be nested</a:t>
            </a:r>
            <a:endParaRPr/>
          </a:p>
        </p:txBody>
      </p:sp>
      <p:grpSp>
        <p:nvGrpSpPr>
          <p:cNvPr descr="An AWS Account with three IAM groups defined (Admins, Developers, and Testers). Each group has two or three users as members." id="974" name="Google Shape;974;p90"/>
          <p:cNvGrpSpPr/>
          <p:nvPr/>
        </p:nvGrpSpPr>
        <p:grpSpPr>
          <a:xfrm>
            <a:off x="4905375" y="1199391"/>
            <a:ext cx="3757343" cy="2619804"/>
            <a:chOff x="6540500" y="1599188"/>
            <a:chExt cx="5009791" cy="3493072"/>
          </a:xfrm>
        </p:grpSpPr>
        <p:pic>
          <p:nvPicPr>
            <p:cNvPr id="975" name="Google Shape;975;p90"/>
            <p:cNvPicPr preferRelativeResize="0"/>
            <p:nvPr/>
          </p:nvPicPr>
          <p:blipFill rotWithShape="1">
            <a:blip r:embed="rId3">
              <a:alphaModFix/>
            </a:blip>
            <a:srcRect b="0" l="0" r="0" t="0"/>
            <a:stretch/>
          </p:blipFill>
          <p:spPr>
            <a:xfrm>
              <a:off x="7982762" y="1599188"/>
              <a:ext cx="740597" cy="740597"/>
            </a:xfrm>
            <a:prstGeom prst="rect">
              <a:avLst/>
            </a:prstGeom>
            <a:noFill/>
            <a:ln>
              <a:noFill/>
            </a:ln>
          </p:spPr>
        </p:pic>
        <p:sp>
          <p:nvSpPr>
            <p:cNvPr id="976" name="Google Shape;976;p90"/>
            <p:cNvSpPr txBox="1"/>
            <p:nvPr/>
          </p:nvSpPr>
          <p:spPr>
            <a:xfrm>
              <a:off x="8623581" y="1851261"/>
              <a:ext cx="1364961"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AWS account</a:t>
              </a:r>
              <a:endParaRPr sz="1100"/>
            </a:p>
          </p:txBody>
        </p:sp>
        <p:sp>
          <p:nvSpPr>
            <p:cNvPr id="977" name="Google Shape;977;p90"/>
            <p:cNvSpPr txBox="1"/>
            <p:nvPr/>
          </p:nvSpPr>
          <p:spPr>
            <a:xfrm>
              <a:off x="6668743" y="2750456"/>
              <a:ext cx="1396649" cy="584775"/>
            </a:xfrm>
            <a:prstGeom prst="rect">
              <a:avLst/>
            </a:prstGeom>
            <a:solidFill>
              <a:srgbClr val="F7CEE7"/>
            </a:solidFill>
            <a:ln cap="flat" cmpd="sng" w="9525">
              <a:solidFill>
                <a:srgbClr val="003339"/>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group:</a:t>
              </a:r>
              <a:endParaRPr sz="1100"/>
            </a:p>
            <a:p>
              <a:pPr indent="0" lvl="0" marL="0" marR="0" rtl="0" algn="ctr">
                <a:spcBef>
                  <a:spcPts val="0"/>
                </a:spcBef>
                <a:spcAft>
                  <a:spcPts val="0"/>
                </a:spcAft>
                <a:buNone/>
              </a:pPr>
              <a:r>
                <a:rPr b="1" lang="en" sz="1200">
                  <a:solidFill>
                    <a:schemeClr val="dk1"/>
                  </a:solidFill>
                  <a:latin typeface="Arial"/>
                  <a:ea typeface="Arial"/>
                  <a:cs typeface="Arial"/>
                  <a:sym typeface="Arial"/>
                </a:rPr>
                <a:t>Admins</a:t>
              </a:r>
              <a:endParaRPr sz="1100"/>
            </a:p>
          </p:txBody>
        </p:sp>
        <p:sp>
          <p:nvSpPr>
            <p:cNvPr id="978" name="Google Shape;978;p90"/>
            <p:cNvSpPr txBox="1"/>
            <p:nvPr/>
          </p:nvSpPr>
          <p:spPr>
            <a:xfrm>
              <a:off x="6540500" y="3549969"/>
              <a:ext cx="1653134"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Carlos Salazar</a:t>
              </a:r>
              <a:endParaRPr sz="1100"/>
            </a:p>
          </p:txBody>
        </p:sp>
        <p:sp>
          <p:nvSpPr>
            <p:cNvPr id="979" name="Google Shape;979;p90"/>
            <p:cNvSpPr txBox="1"/>
            <p:nvPr/>
          </p:nvSpPr>
          <p:spPr>
            <a:xfrm>
              <a:off x="6540500" y="4150792"/>
              <a:ext cx="1653134"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Márcia Oliveira</a:t>
              </a:r>
              <a:endParaRPr sz="1400">
                <a:solidFill>
                  <a:schemeClr val="dk1"/>
                </a:solidFill>
                <a:latin typeface="Arial"/>
                <a:ea typeface="Arial"/>
                <a:cs typeface="Arial"/>
                <a:sym typeface="Arial"/>
              </a:endParaRPr>
            </a:p>
          </p:txBody>
        </p:sp>
        <p:sp>
          <p:nvSpPr>
            <p:cNvPr id="980" name="Google Shape;980;p90"/>
            <p:cNvSpPr txBox="1"/>
            <p:nvPr/>
          </p:nvSpPr>
          <p:spPr>
            <a:xfrm>
              <a:off x="8419623" y="3549818"/>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Li Juan</a:t>
              </a:r>
              <a:endParaRPr sz="1400">
                <a:solidFill>
                  <a:schemeClr val="dk1"/>
                </a:solidFill>
                <a:latin typeface="Arial"/>
                <a:ea typeface="Arial"/>
                <a:cs typeface="Arial"/>
                <a:sym typeface="Arial"/>
              </a:endParaRPr>
            </a:p>
          </p:txBody>
        </p:sp>
        <p:sp>
          <p:nvSpPr>
            <p:cNvPr id="981" name="Google Shape;981;p90"/>
            <p:cNvSpPr txBox="1"/>
            <p:nvPr/>
          </p:nvSpPr>
          <p:spPr>
            <a:xfrm>
              <a:off x="8400832" y="4150792"/>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Mary Major</a:t>
              </a:r>
              <a:endParaRPr sz="1400">
                <a:solidFill>
                  <a:schemeClr val="dk1"/>
                </a:solidFill>
                <a:latin typeface="Arial"/>
                <a:ea typeface="Arial"/>
                <a:cs typeface="Arial"/>
                <a:sym typeface="Arial"/>
              </a:endParaRPr>
            </a:p>
          </p:txBody>
        </p:sp>
        <p:sp>
          <p:nvSpPr>
            <p:cNvPr id="982" name="Google Shape;982;p90"/>
            <p:cNvSpPr txBox="1"/>
            <p:nvPr/>
          </p:nvSpPr>
          <p:spPr>
            <a:xfrm>
              <a:off x="8419623" y="4753706"/>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Richard Roe</a:t>
              </a:r>
              <a:endParaRPr sz="1400">
                <a:solidFill>
                  <a:schemeClr val="dk1"/>
                </a:solidFill>
                <a:latin typeface="Arial"/>
                <a:ea typeface="Arial"/>
                <a:cs typeface="Arial"/>
                <a:sym typeface="Arial"/>
              </a:endParaRPr>
            </a:p>
          </p:txBody>
        </p:sp>
        <p:sp>
          <p:nvSpPr>
            <p:cNvPr id="983" name="Google Shape;983;p90"/>
            <p:cNvSpPr txBox="1"/>
            <p:nvPr/>
          </p:nvSpPr>
          <p:spPr>
            <a:xfrm>
              <a:off x="10168636" y="3549818"/>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Zhang Wei</a:t>
              </a:r>
              <a:endParaRPr sz="1400">
                <a:solidFill>
                  <a:schemeClr val="dk1"/>
                </a:solidFill>
                <a:latin typeface="Arial"/>
                <a:ea typeface="Arial"/>
                <a:cs typeface="Arial"/>
                <a:sym typeface="Arial"/>
              </a:endParaRPr>
            </a:p>
          </p:txBody>
        </p:sp>
        <p:sp>
          <p:nvSpPr>
            <p:cNvPr id="984" name="Google Shape;984;p90"/>
            <p:cNvSpPr txBox="1"/>
            <p:nvPr/>
          </p:nvSpPr>
          <p:spPr>
            <a:xfrm>
              <a:off x="10168636" y="4131346"/>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John Stiles</a:t>
              </a:r>
              <a:endParaRPr sz="1400">
                <a:solidFill>
                  <a:schemeClr val="dk1"/>
                </a:solidFill>
                <a:latin typeface="Arial"/>
                <a:ea typeface="Arial"/>
                <a:cs typeface="Arial"/>
                <a:sym typeface="Arial"/>
              </a:endParaRPr>
            </a:p>
          </p:txBody>
        </p:sp>
        <p:sp>
          <p:nvSpPr>
            <p:cNvPr id="985" name="Google Shape;985;p90"/>
            <p:cNvSpPr txBox="1"/>
            <p:nvPr/>
          </p:nvSpPr>
          <p:spPr>
            <a:xfrm>
              <a:off x="10168636" y="4745333"/>
              <a:ext cx="1371600" cy="338554"/>
            </a:xfrm>
            <a:prstGeom prst="rect">
              <a:avLst/>
            </a:prstGeom>
            <a:noFill/>
            <a:ln cap="flat" cmpd="sng" w="952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Li Juan</a:t>
              </a:r>
              <a:endParaRPr sz="1400">
                <a:solidFill>
                  <a:schemeClr val="dk1"/>
                </a:solidFill>
                <a:latin typeface="Arial"/>
                <a:ea typeface="Arial"/>
                <a:cs typeface="Arial"/>
                <a:sym typeface="Arial"/>
              </a:endParaRPr>
            </a:p>
          </p:txBody>
        </p:sp>
        <p:sp>
          <p:nvSpPr>
            <p:cNvPr id="986" name="Google Shape;986;p90"/>
            <p:cNvSpPr txBox="1"/>
            <p:nvPr/>
          </p:nvSpPr>
          <p:spPr>
            <a:xfrm>
              <a:off x="8404629" y="2750456"/>
              <a:ext cx="1396649" cy="584775"/>
            </a:xfrm>
            <a:prstGeom prst="rect">
              <a:avLst/>
            </a:prstGeom>
            <a:solidFill>
              <a:srgbClr val="F7CEE7"/>
            </a:solidFill>
            <a:ln cap="flat" cmpd="sng" w="9525">
              <a:solidFill>
                <a:srgbClr val="003339"/>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group:</a:t>
              </a:r>
              <a:endParaRPr sz="1100"/>
            </a:p>
            <a:p>
              <a:pPr indent="0" lvl="0" marL="0" marR="0" rtl="0" algn="ctr">
                <a:spcBef>
                  <a:spcPts val="0"/>
                </a:spcBef>
                <a:spcAft>
                  <a:spcPts val="0"/>
                </a:spcAft>
                <a:buNone/>
              </a:pPr>
              <a:r>
                <a:rPr b="1" lang="en" sz="1200">
                  <a:solidFill>
                    <a:schemeClr val="dk1"/>
                  </a:solidFill>
                  <a:latin typeface="Arial"/>
                  <a:ea typeface="Arial"/>
                  <a:cs typeface="Arial"/>
                  <a:sym typeface="Arial"/>
                </a:rPr>
                <a:t>Developers</a:t>
              </a:r>
              <a:endParaRPr sz="1100"/>
            </a:p>
          </p:txBody>
        </p:sp>
        <p:sp>
          <p:nvSpPr>
            <p:cNvPr id="987" name="Google Shape;987;p90"/>
            <p:cNvSpPr txBox="1"/>
            <p:nvPr/>
          </p:nvSpPr>
          <p:spPr>
            <a:xfrm>
              <a:off x="10153642" y="2750456"/>
              <a:ext cx="1396649" cy="584775"/>
            </a:xfrm>
            <a:prstGeom prst="rect">
              <a:avLst/>
            </a:prstGeom>
            <a:solidFill>
              <a:srgbClr val="F7CEE7"/>
            </a:solidFill>
            <a:ln cap="flat" cmpd="sng" w="9525">
              <a:solidFill>
                <a:srgbClr val="003339"/>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group:</a:t>
              </a:r>
              <a:endParaRPr sz="1100"/>
            </a:p>
            <a:p>
              <a:pPr indent="0" lvl="0" marL="0" marR="0" rtl="0" algn="ctr">
                <a:spcBef>
                  <a:spcPts val="0"/>
                </a:spcBef>
                <a:spcAft>
                  <a:spcPts val="0"/>
                </a:spcAft>
                <a:buNone/>
              </a:pPr>
              <a:r>
                <a:rPr b="1" lang="en" sz="1200">
                  <a:solidFill>
                    <a:schemeClr val="dk1"/>
                  </a:solidFill>
                  <a:latin typeface="Arial"/>
                  <a:ea typeface="Arial"/>
                  <a:cs typeface="Arial"/>
                  <a:sym typeface="Arial"/>
                </a:rPr>
                <a:t>Testers</a:t>
              </a:r>
              <a:endParaRPr sz="1100"/>
            </a:p>
          </p:txBody>
        </p:sp>
        <p:cxnSp>
          <p:nvCxnSpPr>
            <p:cNvPr id="988" name="Google Shape;988;p90"/>
            <p:cNvCxnSpPr>
              <a:stCxn id="977" idx="2"/>
              <a:endCxn id="978" idx="0"/>
            </p:cNvCxnSpPr>
            <p:nvPr/>
          </p:nvCxnSpPr>
          <p:spPr>
            <a:xfrm>
              <a:off x="7367068" y="3335231"/>
              <a:ext cx="0" cy="214800"/>
            </a:xfrm>
            <a:prstGeom prst="straightConnector1">
              <a:avLst/>
            </a:prstGeom>
            <a:noFill/>
            <a:ln cap="flat" cmpd="sng" w="9525">
              <a:solidFill>
                <a:schemeClr val="accent1"/>
              </a:solidFill>
              <a:prstDash val="solid"/>
              <a:round/>
              <a:headEnd len="sm" w="sm" type="none"/>
              <a:tailEnd len="sm" w="sm" type="none"/>
            </a:ln>
          </p:spPr>
        </p:cxnSp>
        <p:cxnSp>
          <p:nvCxnSpPr>
            <p:cNvPr id="989" name="Google Shape;989;p90"/>
            <p:cNvCxnSpPr>
              <a:stCxn id="986" idx="2"/>
              <a:endCxn id="980" idx="0"/>
            </p:cNvCxnSpPr>
            <p:nvPr/>
          </p:nvCxnSpPr>
          <p:spPr>
            <a:xfrm>
              <a:off x="9102954" y="3335231"/>
              <a:ext cx="2400" cy="214500"/>
            </a:xfrm>
            <a:prstGeom prst="straightConnector1">
              <a:avLst/>
            </a:prstGeom>
            <a:noFill/>
            <a:ln cap="flat" cmpd="sng" w="9525">
              <a:solidFill>
                <a:schemeClr val="accent1"/>
              </a:solidFill>
              <a:prstDash val="solid"/>
              <a:round/>
              <a:headEnd len="sm" w="sm" type="none"/>
              <a:tailEnd len="sm" w="sm" type="none"/>
            </a:ln>
          </p:spPr>
        </p:cxnSp>
        <p:cxnSp>
          <p:nvCxnSpPr>
            <p:cNvPr id="990" name="Google Shape;990;p90"/>
            <p:cNvCxnSpPr>
              <a:stCxn id="987" idx="2"/>
              <a:endCxn id="983" idx="0"/>
            </p:cNvCxnSpPr>
            <p:nvPr/>
          </p:nvCxnSpPr>
          <p:spPr>
            <a:xfrm>
              <a:off x="10851967" y="3335231"/>
              <a:ext cx="2400" cy="2145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9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IAM roles</a:t>
            </a:r>
            <a:endParaRPr/>
          </a:p>
        </p:txBody>
      </p:sp>
      <p:sp>
        <p:nvSpPr>
          <p:cNvPr id="997" name="Google Shape;997;p91"/>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00000"/>
              </a:lnSpc>
              <a:spcBef>
                <a:spcPts val="0"/>
              </a:spcBef>
              <a:spcAft>
                <a:spcPts val="0"/>
              </a:spcAft>
              <a:buClr>
                <a:schemeClr val="dk2"/>
              </a:buClr>
              <a:buSzPts val="2100"/>
              <a:buChar char="•"/>
            </a:pPr>
            <a:r>
              <a:rPr lang="en"/>
              <a:t>An </a:t>
            </a:r>
            <a:r>
              <a:rPr b="1" lang="en">
                <a:solidFill>
                  <a:schemeClr val="accent6"/>
                </a:solidFill>
              </a:rPr>
              <a:t>IAM role </a:t>
            </a:r>
            <a:r>
              <a:rPr lang="en"/>
              <a:t>is an IAM identity with specific permissions</a:t>
            </a:r>
            <a:endParaRPr/>
          </a:p>
          <a:p>
            <a:pPr indent="-171450" lvl="0" marL="177800" rtl="0" algn="l">
              <a:lnSpc>
                <a:spcPct val="100000"/>
              </a:lnSpc>
              <a:spcBef>
                <a:spcPts val="800"/>
              </a:spcBef>
              <a:spcAft>
                <a:spcPts val="0"/>
              </a:spcAft>
              <a:buClr>
                <a:schemeClr val="dk2"/>
              </a:buClr>
              <a:buSzPts val="2100"/>
              <a:buChar char="•"/>
            </a:pPr>
            <a:r>
              <a:rPr lang="en"/>
              <a:t>Similar to an IAM user</a:t>
            </a:r>
            <a:endParaRPr/>
          </a:p>
          <a:p>
            <a:pPr indent="-171450" lvl="1" marL="342900" rtl="0" algn="l">
              <a:lnSpc>
                <a:spcPct val="100000"/>
              </a:lnSpc>
              <a:spcBef>
                <a:spcPts val="800"/>
              </a:spcBef>
              <a:spcAft>
                <a:spcPts val="0"/>
              </a:spcAft>
              <a:buClr>
                <a:schemeClr val="dk2"/>
              </a:buClr>
              <a:buSzPts val="1500"/>
              <a:buChar char="•"/>
            </a:pPr>
            <a:r>
              <a:rPr lang="en" sz="1500"/>
              <a:t>Attach permissions policies to it</a:t>
            </a:r>
            <a:endParaRPr/>
          </a:p>
          <a:p>
            <a:pPr indent="-171450" lvl="0" marL="177800" rtl="0" algn="l">
              <a:lnSpc>
                <a:spcPct val="100000"/>
              </a:lnSpc>
              <a:spcBef>
                <a:spcPts val="800"/>
              </a:spcBef>
              <a:spcAft>
                <a:spcPts val="0"/>
              </a:spcAft>
              <a:buClr>
                <a:schemeClr val="dk2"/>
              </a:buClr>
              <a:buSzPts val="2100"/>
              <a:buChar char="•"/>
            </a:pPr>
            <a:r>
              <a:rPr lang="en"/>
              <a:t>Different from an IAM user </a:t>
            </a:r>
            <a:endParaRPr/>
          </a:p>
          <a:p>
            <a:pPr indent="-171450" lvl="1" marL="342900" rtl="0" algn="l">
              <a:lnSpc>
                <a:spcPct val="100000"/>
              </a:lnSpc>
              <a:spcBef>
                <a:spcPts val="800"/>
              </a:spcBef>
              <a:spcAft>
                <a:spcPts val="0"/>
              </a:spcAft>
              <a:buClr>
                <a:schemeClr val="dk2"/>
              </a:buClr>
              <a:buSzPts val="1500"/>
              <a:buChar char="•"/>
            </a:pPr>
            <a:r>
              <a:rPr lang="en" sz="1500"/>
              <a:t>Not uniquely associated with one person</a:t>
            </a:r>
            <a:endParaRPr/>
          </a:p>
          <a:p>
            <a:pPr indent="-171450" lvl="1" marL="342900" rtl="0" algn="l">
              <a:lnSpc>
                <a:spcPct val="100000"/>
              </a:lnSpc>
              <a:spcBef>
                <a:spcPts val="800"/>
              </a:spcBef>
              <a:spcAft>
                <a:spcPts val="0"/>
              </a:spcAft>
              <a:buClr>
                <a:schemeClr val="dk2"/>
              </a:buClr>
              <a:buSzPts val="1500"/>
              <a:buChar char="•"/>
            </a:pPr>
            <a:r>
              <a:rPr lang="en" sz="1500"/>
              <a:t>Intended to be </a:t>
            </a:r>
            <a:r>
              <a:rPr i="1" lang="en" sz="1500">
                <a:solidFill>
                  <a:schemeClr val="accent5"/>
                </a:solidFill>
              </a:rPr>
              <a:t>assumable</a:t>
            </a:r>
            <a:r>
              <a:rPr lang="en" sz="1500"/>
              <a:t> by a </a:t>
            </a:r>
            <a:r>
              <a:rPr b="1" lang="en" sz="1500">
                <a:solidFill>
                  <a:schemeClr val="accent6"/>
                </a:solidFill>
              </a:rPr>
              <a:t>person</a:t>
            </a:r>
            <a:r>
              <a:rPr lang="en" sz="1500"/>
              <a:t>, </a:t>
            </a:r>
            <a:r>
              <a:rPr b="1" lang="en" sz="1500">
                <a:solidFill>
                  <a:schemeClr val="accent6"/>
                </a:solidFill>
              </a:rPr>
              <a:t>application</a:t>
            </a:r>
            <a:r>
              <a:rPr lang="en" sz="1500"/>
              <a:t>, or </a:t>
            </a:r>
            <a:r>
              <a:rPr b="1" lang="en" sz="1500">
                <a:solidFill>
                  <a:schemeClr val="accent6"/>
                </a:solidFill>
              </a:rPr>
              <a:t>service</a:t>
            </a:r>
            <a:endParaRPr>
              <a:solidFill>
                <a:schemeClr val="accent6"/>
              </a:solidFill>
            </a:endParaRPr>
          </a:p>
          <a:p>
            <a:pPr indent="-171450" lvl="0" marL="177800" rtl="0" algn="l">
              <a:lnSpc>
                <a:spcPct val="100000"/>
              </a:lnSpc>
              <a:spcBef>
                <a:spcPts val="800"/>
              </a:spcBef>
              <a:spcAft>
                <a:spcPts val="0"/>
              </a:spcAft>
              <a:buClr>
                <a:schemeClr val="dk2"/>
              </a:buClr>
              <a:buSzPts val="2100"/>
              <a:buChar char="•"/>
            </a:pPr>
            <a:r>
              <a:rPr lang="en"/>
              <a:t>Role provides </a:t>
            </a:r>
            <a:r>
              <a:rPr i="1" lang="en">
                <a:solidFill>
                  <a:schemeClr val="accent5"/>
                </a:solidFill>
              </a:rPr>
              <a:t>temporary</a:t>
            </a:r>
            <a:r>
              <a:rPr lang="en"/>
              <a:t> security credentials </a:t>
            </a:r>
            <a:endParaRPr/>
          </a:p>
          <a:p>
            <a:pPr indent="-171450" lvl="0" marL="177800" rtl="0" algn="l">
              <a:lnSpc>
                <a:spcPct val="100000"/>
              </a:lnSpc>
              <a:spcBef>
                <a:spcPts val="800"/>
              </a:spcBef>
              <a:spcAft>
                <a:spcPts val="0"/>
              </a:spcAft>
              <a:buClr>
                <a:schemeClr val="dk2"/>
              </a:buClr>
              <a:buSzPts val="2100"/>
              <a:buChar char="•"/>
            </a:pPr>
            <a:r>
              <a:rPr lang="en"/>
              <a:t>Examples of how IAM roles are used to </a:t>
            </a:r>
            <a:r>
              <a:rPr b="1" lang="en">
                <a:solidFill>
                  <a:schemeClr val="accent6"/>
                </a:solidFill>
              </a:rPr>
              <a:t>delegate</a:t>
            </a:r>
            <a:r>
              <a:rPr lang="en"/>
              <a:t> access – </a:t>
            </a:r>
            <a:endParaRPr/>
          </a:p>
          <a:p>
            <a:pPr indent="-171450" lvl="1" marL="342900" rtl="0" algn="l">
              <a:lnSpc>
                <a:spcPct val="100000"/>
              </a:lnSpc>
              <a:spcBef>
                <a:spcPts val="800"/>
              </a:spcBef>
              <a:spcAft>
                <a:spcPts val="0"/>
              </a:spcAft>
              <a:buClr>
                <a:schemeClr val="dk2"/>
              </a:buClr>
              <a:buSzPts val="1500"/>
              <a:buChar char="•"/>
            </a:pPr>
            <a:r>
              <a:rPr lang="en" sz="1500"/>
              <a:t>Used by an IAM user in the same AWS account as the role </a:t>
            </a:r>
            <a:endParaRPr/>
          </a:p>
          <a:p>
            <a:pPr indent="-171450" lvl="1" marL="342900" rtl="0" algn="l">
              <a:lnSpc>
                <a:spcPct val="100000"/>
              </a:lnSpc>
              <a:spcBef>
                <a:spcPts val="800"/>
              </a:spcBef>
              <a:spcAft>
                <a:spcPts val="0"/>
              </a:spcAft>
              <a:buClr>
                <a:schemeClr val="dk2"/>
              </a:buClr>
              <a:buSzPts val="1500"/>
              <a:buChar char="•"/>
            </a:pPr>
            <a:r>
              <a:rPr lang="en" sz="1500"/>
              <a:t>Used by an AWS service—such as Amazon EC2—in the same account as the role</a:t>
            </a:r>
            <a:endParaRPr/>
          </a:p>
          <a:p>
            <a:pPr indent="-171450" lvl="1" marL="342900" rtl="0" algn="l">
              <a:lnSpc>
                <a:spcPct val="100000"/>
              </a:lnSpc>
              <a:spcBef>
                <a:spcPts val="800"/>
              </a:spcBef>
              <a:spcAft>
                <a:spcPts val="0"/>
              </a:spcAft>
              <a:buClr>
                <a:schemeClr val="dk2"/>
              </a:buClr>
              <a:buSzPts val="1500"/>
              <a:buChar char="•"/>
            </a:pPr>
            <a:r>
              <a:rPr lang="en" sz="1500"/>
              <a:t>Used by an IAM user in a different AWS account than the role</a:t>
            </a:r>
            <a:endParaRPr/>
          </a:p>
        </p:txBody>
      </p:sp>
      <p:sp>
        <p:nvSpPr>
          <p:cNvPr id="998" name="Google Shape;998;p91"/>
          <p:cNvSpPr txBox="1"/>
          <p:nvPr/>
        </p:nvSpPr>
        <p:spPr>
          <a:xfrm>
            <a:off x="7651406" y="2016020"/>
            <a:ext cx="1178269"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IAM role</a:t>
            </a:r>
            <a:endParaRPr sz="1100"/>
          </a:p>
        </p:txBody>
      </p:sp>
      <p:pic>
        <p:nvPicPr>
          <p:cNvPr id="999" name="Google Shape;999;p91"/>
          <p:cNvPicPr preferRelativeResize="0"/>
          <p:nvPr/>
        </p:nvPicPr>
        <p:blipFill rotWithShape="1">
          <a:blip r:embed="rId3">
            <a:alphaModFix/>
          </a:blip>
          <a:srcRect b="0" l="0" r="0" t="0"/>
          <a:stretch/>
        </p:blipFill>
        <p:spPr>
          <a:xfrm>
            <a:off x="7854696" y="1366251"/>
            <a:ext cx="746061" cy="74606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05" name="Google Shape;1005;p9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Example use of an IAM role</a:t>
            </a:r>
            <a:endParaRPr/>
          </a:p>
        </p:txBody>
      </p:sp>
      <p:sp>
        <p:nvSpPr>
          <p:cNvPr id="1006" name="Google Shape;1006;p92"/>
          <p:cNvSpPr txBox="1"/>
          <p:nvPr>
            <p:ph idx="1" type="body"/>
          </p:nvPr>
        </p:nvSpPr>
        <p:spPr>
          <a:xfrm>
            <a:off x="274320" y="1145286"/>
            <a:ext cx="3387852" cy="348386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accent5"/>
              </a:buClr>
              <a:buSzPts val="1800"/>
              <a:buNone/>
            </a:pPr>
            <a:r>
              <a:rPr b="1" lang="en" sz="1800">
                <a:solidFill>
                  <a:schemeClr val="accent5"/>
                </a:solidFill>
              </a:rPr>
              <a:t>Scenario</a:t>
            </a:r>
            <a:r>
              <a:rPr lang="en" sz="1800"/>
              <a:t>: </a:t>
            </a:r>
            <a:endParaRPr/>
          </a:p>
          <a:p>
            <a:pPr indent="-177800" lvl="0" marL="177800" rtl="0" algn="l">
              <a:lnSpc>
                <a:spcPct val="100000"/>
              </a:lnSpc>
              <a:spcBef>
                <a:spcPts val="800"/>
              </a:spcBef>
              <a:spcAft>
                <a:spcPts val="0"/>
              </a:spcAft>
              <a:buClr>
                <a:schemeClr val="dk2"/>
              </a:buClr>
              <a:buSzPts val="1400"/>
              <a:buChar char="•"/>
            </a:pPr>
            <a:r>
              <a:rPr lang="en" sz="1400"/>
              <a:t>An application that runs on an EC2 instance needs access to an S3 bucket</a:t>
            </a:r>
            <a:endParaRPr/>
          </a:p>
          <a:p>
            <a:pPr indent="0" lvl="0" marL="0" rtl="0" algn="l">
              <a:lnSpc>
                <a:spcPct val="100000"/>
              </a:lnSpc>
              <a:spcBef>
                <a:spcPts val="800"/>
              </a:spcBef>
              <a:spcAft>
                <a:spcPts val="0"/>
              </a:spcAft>
              <a:buClr>
                <a:schemeClr val="dk2"/>
              </a:buClr>
              <a:buSzPts val="1800"/>
              <a:buNone/>
            </a:pPr>
            <a:r>
              <a:t/>
            </a:r>
            <a:endParaRPr sz="1800"/>
          </a:p>
          <a:p>
            <a:pPr indent="0" lvl="0" marL="0" rtl="0" algn="l">
              <a:lnSpc>
                <a:spcPct val="100000"/>
              </a:lnSpc>
              <a:spcBef>
                <a:spcPts val="800"/>
              </a:spcBef>
              <a:spcAft>
                <a:spcPts val="0"/>
              </a:spcAft>
              <a:buClr>
                <a:schemeClr val="accent6"/>
              </a:buClr>
              <a:buSzPts val="1800"/>
              <a:buNone/>
            </a:pPr>
            <a:r>
              <a:rPr b="1" lang="en" sz="1800">
                <a:solidFill>
                  <a:schemeClr val="accent6"/>
                </a:solidFill>
              </a:rPr>
              <a:t>Solution</a:t>
            </a:r>
            <a:r>
              <a:rPr lang="en" sz="1800"/>
              <a:t>:</a:t>
            </a:r>
            <a:endParaRPr/>
          </a:p>
          <a:p>
            <a:pPr indent="-177800" lvl="0" marL="177800" rtl="0" algn="l">
              <a:lnSpc>
                <a:spcPct val="100000"/>
              </a:lnSpc>
              <a:spcBef>
                <a:spcPts val="800"/>
              </a:spcBef>
              <a:spcAft>
                <a:spcPts val="0"/>
              </a:spcAft>
              <a:buClr>
                <a:schemeClr val="dk2"/>
              </a:buClr>
              <a:buSzPts val="1400"/>
              <a:buChar char="•"/>
            </a:pPr>
            <a:r>
              <a:rPr lang="en" sz="1400"/>
              <a:t>Define an IAM policy that grants access to the S3 bucket. </a:t>
            </a:r>
            <a:endParaRPr/>
          </a:p>
          <a:p>
            <a:pPr indent="-177800" lvl="0" marL="177800" rtl="0" algn="l">
              <a:lnSpc>
                <a:spcPct val="100000"/>
              </a:lnSpc>
              <a:spcBef>
                <a:spcPts val="800"/>
              </a:spcBef>
              <a:spcAft>
                <a:spcPts val="0"/>
              </a:spcAft>
              <a:buClr>
                <a:schemeClr val="dk2"/>
              </a:buClr>
              <a:buSzPts val="1400"/>
              <a:buChar char="•"/>
            </a:pPr>
            <a:r>
              <a:rPr lang="en" sz="1400"/>
              <a:t>Attach the policy to a role</a:t>
            </a:r>
            <a:endParaRPr/>
          </a:p>
          <a:p>
            <a:pPr indent="-177800" lvl="0" marL="177800" rtl="0" algn="l">
              <a:lnSpc>
                <a:spcPct val="100000"/>
              </a:lnSpc>
              <a:spcBef>
                <a:spcPts val="800"/>
              </a:spcBef>
              <a:spcAft>
                <a:spcPts val="0"/>
              </a:spcAft>
              <a:buClr>
                <a:schemeClr val="dk2"/>
              </a:buClr>
              <a:buSzPts val="1400"/>
              <a:buChar char="•"/>
            </a:pPr>
            <a:r>
              <a:rPr lang="en" sz="1400"/>
              <a:t>Allow the EC2 instance to assume the role</a:t>
            </a:r>
            <a:endParaRPr/>
          </a:p>
        </p:txBody>
      </p:sp>
      <p:grpSp>
        <p:nvGrpSpPr>
          <p:cNvPr descr="IAM policy attached to an IAM role assumed by  an EC2 instance running an application. The application must access an S3 bucket, and it can, because of the attached permissions." id="1007" name="Google Shape;1007;p92"/>
          <p:cNvGrpSpPr/>
          <p:nvPr/>
        </p:nvGrpSpPr>
        <p:grpSpPr>
          <a:xfrm>
            <a:off x="4053839" y="1268131"/>
            <a:ext cx="4499372" cy="3173378"/>
            <a:chOff x="5405119" y="1690841"/>
            <a:chExt cx="5999163" cy="4231171"/>
          </a:xfrm>
        </p:grpSpPr>
        <p:sp>
          <p:nvSpPr>
            <p:cNvPr id="1008" name="Google Shape;1008;p92"/>
            <p:cNvSpPr/>
            <p:nvPr/>
          </p:nvSpPr>
          <p:spPr>
            <a:xfrm>
              <a:off x="5405119" y="1690841"/>
              <a:ext cx="5999163" cy="4185522"/>
            </a:xfrm>
            <a:prstGeom prst="rect">
              <a:avLst/>
            </a:prstGeom>
            <a:noFill/>
            <a:ln cap="flat" cmpd="sng" w="12700">
              <a:solidFill>
                <a:schemeClr val="dk1"/>
              </a:solidFill>
              <a:prstDash val="solid"/>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rgbClr val="000000"/>
                  </a:solidFill>
                  <a:latin typeface="Arial"/>
                  <a:ea typeface="Arial"/>
                  <a:cs typeface="Arial"/>
                  <a:sym typeface="Arial"/>
                </a:rPr>
                <a:t> AWS Cloud</a:t>
              </a:r>
              <a:endParaRPr sz="1100"/>
            </a:p>
          </p:txBody>
        </p:sp>
        <p:pic>
          <p:nvPicPr>
            <p:cNvPr id="1009" name="Google Shape;1009;p92"/>
            <p:cNvPicPr preferRelativeResize="0"/>
            <p:nvPr/>
          </p:nvPicPr>
          <p:blipFill rotWithShape="1">
            <a:blip r:embed="rId3">
              <a:alphaModFix/>
            </a:blip>
            <a:srcRect b="0" l="0" r="0" t="0"/>
            <a:stretch/>
          </p:blipFill>
          <p:spPr>
            <a:xfrm>
              <a:off x="5405119" y="1690842"/>
              <a:ext cx="384176" cy="384176"/>
            </a:xfrm>
            <a:prstGeom prst="rect">
              <a:avLst/>
            </a:prstGeom>
            <a:noFill/>
            <a:ln>
              <a:noFill/>
            </a:ln>
          </p:spPr>
        </p:pic>
        <p:pic>
          <p:nvPicPr>
            <p:cNvPr id="1010" name="Google Shape;1010;p92"/>
            <p:cNvPicPr preferRelativeResize="0"/>
            <p:nvPr/>
          </p:nvPicPr>
          <p:blipFill rotWithShape="1">
            <a:blip r:embed="rId4">
              <a:alphaModFix/>
            </a:blip>
            <a:srcRect b="0" l="0" r="0" t="0"/>
            <a:stretch/>
          </p:blipFill>
          <p:spPr>
            <a:xfrm>
              <a:off x="5765148" y="2450035"/>
              <a:ext cx="469900" cy="469900"/>
            </a:xfrm>
            <a:prstGeom prst="rect">
              <a:avLst/>
            </a:prstGeom>
            <a:noFill/>
            <a:ln>
              <a:noFill/>
            </a:ln>
          </p:spPr>
        </p:pic>
        <p:pic>
          <p:nvPicPr>
            <p:cNvPr id="1011" name="Google Shape;1011;p92"/>
            <p:cNvPicPr preferRelativeResize="0"/>
            <p:nvPr/>
          </p:nvPicPr>
          <p:blipFill rotWithShape="1">
            <a:blip r:embed="rId5">
              <a:alphaModFix/>
            </a:blip>
            <a:srcRect b="0" l="0" r="0" t="0"/>
            <a:stretch/>
          </p:blipFill>
          <p:spPr>
            <a:xfrm>
              <a:off x="6330298" y="3001595"/>
              <a:ext cx="496301" cy="469900"/>
            </a:xfrm>
            <a:prstGeom prst="rect">
              <a:avLst/>
            </a:prstGeom>
            <a:noFill/>
            <a:ln>
              <a:noFill/>
            </a:ln>
          </p:spPr>
        </p:pic>
        <p:sp>
          <p:nvSpPr>
            <p:cNvPr id="1012" name="Google Shape;1012;p92"/>
            <p:cNvSpPr/>
            <p:nvPr/>
          </p:nvSpPr>
          <p:spPr>
            <a:xfrm>
              <a:off x="5736573" y="2454797"/>
              <a:ext cx="2677676" cy="1158434"/>
            </a:xfrm>
            <a:prstGeom prst="rect">
              <a:avLst/>
            </a:prstGeom>
            <a:noFill/>
            <a:ln cap="flat" cmpd="sng" w="12700">
              <a:solidFill>
                <a:srgbClr val="5A6B86"/>
              </a:solidFill>
              <a:prstDash val="dash"/>
              <a:round/>
              <a:headEnd len="sm" w="sm" type="none"/>
              <a:tailEnd len="sm" w="sm" type="none"/>
            </a:ln>
          </p:spPr>
          <p:txBody>
            <a:bodyPr anchorCtr="0" anchor="t" bIns="34275" lIns="68575" spcFirstLastPara="1" rIns="68575" wrap="square" tIns="68575">
              <a:noAutofit/>
            </a:bodyPr>
            <a:lstStyle/>
            <a:p>
              <a:pPr indent="0" lvl="0" marL="0" marR="0" rtl="0" algn="r">
                <a:spcBef>
                  <a:spcPts val="0"/>
                </a:spcBef>
                <a:spcAft>
                  <a:spcPts val="0"/>
                </a:spcAft>
                <a:buNone/>
              </a:pPr>
              <a:r>
                <a:rPr lang="en" sz="1200">
                  <a:solidFill>
                    <a:srgbClr val="5A6B86"/>
                  </a:solidFill>
                  <a:latin typeface="Arial"/>
                  <a:ea typeface="Arial"/>
                  <a:cs typeface="Arial"/>
                  <a:sym typeface="Arial"/>
                </a:rPr>
                <a:t>Amazon EC2 instance</a:t>
              </a:r>
              <a:endParaRPr sz="1100"/>
            </a:p>
          </p:txBody>
        </p:sp>
        <p:sp>
          <p:nvSpPr>
            <p:cNvPr id="1013" name="Google Shape;1013;p92"/>
            <p:cNvSpPr txBox="1"/>
            <p:nvPr/>
          </p:nvSpPr>
          <p:spPr>
            <a:xfrm>
              <a:off x="6780983" y="3062611"/>
              <a:ext cx="1192955"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Application</a:t>
              </a:r>
              <a:endParaRPr sz="1100"/>
            </a:p>
          </p:txBody>
        </p:sp>
        <p:pic>
          <p:nvPicPr>
            <p:cNvPr id="1014" name="Google Shape;1014;p92"/>
            <p:cNvPicPr preferRelativeResize="0"/>
            <p:nvPr/>
          </p:nvPicPr>
          <p:blipFill rotWithShape="1">
            <a:blip r:embed="rId6">
              <a:alphaModFix/>
            </a:blip>
            <a:srcRect b="0" l="0" r="0" t="0"/>
            <a:stretch/>
          </p:blipFill>
          <p:spPr>
            <a:xfrm>
              <a:off x="10326205" y="2765356"/>
              <a:ext cx="635809" cy="635809"/>
            </a:xfrm>
            <a:prstGeom prst="rect">
              <a:avLst/>
            </a:prstGeom>
            <a:noFill/>
            <a:ln>
              <a:noFill/>
            </a:ln>
          </p:spPr>
        </p:pic>
        <p:sp>
          <p:nvSpPr>
            <p:cNvPr id="1015" name="Google Shape;1015;p92"/>
            <p:cNvSpPr txBox="1"/>
            <p:nvPr/>
          </p:nvSpPr>
          <p:spPr>
            <a:xfrm>
              <a:off x="10005207" y="3411275"/>
              <a:ext cx="1253485"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S3 bucket </a:t>
              </a:r>
              <a:r>
                <a:rPr i="1" lang="en" sz="1200">
                  <a:solidFill>
                    <a:schemeClr val="dk1"/>
                  </a:solidFill>
                  <a:latin typeface="Arial"/>
                  <a:ea typeface="Arial"/>
                  <a:cs typeface="Arial"/>
                  <a:sym typeface="Arial"/>
                </a:rPr>
                <a:t>photos</a:t>
              </a:r>
              <a:endParaRPr sz="1200">
                <a:solidFill>
                  <a:schemeClr val="dk1"/>
                </a:solidFill>
                <a:latin typeface="Arial"/>
                <a:ea typeface="Arial"/>
                <a:cs typeface="Arial"/>
                <a:sym typeface="Arial"/>
              </a:endParaRPr>
            </a:p>
          </p:txBody>
        </p:sp>
        <p:sp>
          <p:nvSpPr>
            <p:cNvPr id="1016" name="Google Shape;1016;p92"/>
            <p:cNvSpPr txBox="1"/>
            <p:nvPr/>
          </p:nvSpPr>
          <p:spPr>
            <a:xfrm>
              <a:off x="6590439" y="4798628"/>
              <a:ext cx="1037442"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role</a:t>
              </a:r>
              <a:endParaRPr sz="1100"/>
            </a:p>
          </p:txBody>
        </p:sp>
        <p:pic>
          <p:nvPicPr>
            <p:cNvPr id="1017" name="Google Shape;1017;p92"/>
            <p:cNvPicPr preferRelativeResize="0"/>
            <p:nvPr/>
          </p:nvPicPr>
          <p:blipFill rotWithShape="1">
            <a:blip r:embed="rId7">
              <a:alphaModFix/>
            </a:blip>
            <a:srcRect b="0" l="0" r="0" t="0"/>
            <a:stretch/>
          </p:blipFill>
          <p:spPr>
            <a:xfrm>
              <a:off x="6842369" y="4374529"/>
              <a:ext cx="469900" cy="469900"/>
            </a:xfrm>
            <a:prstGeom prst="rect">
              <a:avLst/>
            </a:prstGeom>
            <a:noFill/>
            <a:ln>
              <a:noFill/>
            </a:ln>
          </p:spPr>
        </p:pic>
        <p:sp>
          <p:nvSpPr>
            <p:cNvPr id="1018" name="Google Shape;1018;p92"/>
            <p:cNvSpPr txBox="1"/>
            <p:nvPr/>
          </p:nvSpPr>
          <p:spPr>
            <a:xfrm>
              <a:off x="9001237" y="4844794"/>
              <a:ext cx="1541378" cy="107721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 policy </a:t>
              </a:r>
              <a:r>
                <a:rPr i="1" lang="en" sz="1200">
                  <a:solidFill>
                    <a:schemeClr val="dk1"/>
                  </a:solidFill>
                  <a:latin typeface="Arial"/>
                  <a:ea typeface="Arial"/>
                  <a:cs typeface="Arial"/>
                  <a:sym typeface="Arial"/>
                </a:rPr>
                <a:t>grants access to photos bucket</a:t>
              </a:r>
              <a:endParaRPr sz="1100"/>
            </a:p>
          </p:txBody>
        </p:sp>
        <p:pic>
          <p:nvPicPr>
            <p:cNvPr id="1019" name="Google Shape;1019;p92"/>
            <p:cNvPicPr preferRelativeResize="0"/>
            <p:nvPr/>
          </p:nvPicPr>
          <p:blipFill rotWithShape="1">
            <a:blip r:embed="rId8">
              <a:alphaModFix/>
            </a:blip>
            <a:srcRect b="0" l="0" r="0" t="0"/>
            <a:stretch/>
          </p:blipFill>
          <p:spPr>
            <a:xfrm>
              <a:off x="9513481" y="4367390"/>
              <a:ext cx="516890" cy="516890"/>
            </a:xfrm>
            <a:prstGeom prst="rect">
              <a:avLst/>
            </a:prstGeom>
            <a:noFill/>
            <a:ln>
              <a:noFill/>
            </a:ln>
          </p:spPr>
        </p:pic>
        <p:cxnSp>
          <p:nvCxnSpPr>
            <p:cNvPr id="1020" name="Google Shape;1020;p92"/>
            <p:cNvCxnSpPr>
              <a:stCxn id="1017" idx="0"/>
              <a:endCxn id="1012" idx="2"/>
            </p:cNvCxnSpPr>
            <p:nvPr/>
          </p:nvCxnSpPr>
          <p:spPr>
            <a:xfrm rot="10800000">
              <a:off x="7075519" y="3613129"/>
              <a:ext cx="1800" cy="761400"/>
            </a:xfrm>
            <a:prstGeom prst="straightConnector1">
              <a:avLst/>
            </a:prstGeom>
            <a:noFill/>
            <a:ln cap="flat" cmpd="sng" w="9525">
              <a:solidFill>
                <a:schemeClr val="accent1"/>
              </a:solidFill>
              <a:prstDash val="solid"/>
              <a:round/>
              <a:headEnd len="sm" w="sm" type="none"/>
              <a:tailEnd len="med" w="med" type="triangle"/>
            </a:ln>
          </p:spPr>
        </p:cxnSp>
        <p:sp>
          <p:nvSpPr>
            <p:cNvPr id="1021" name="Google Shape;1021;p92"/>
            <p:cNvSpPr txBox="1"/>
            <p:nvPr/>
          </p:nvSpPr>
          <p:spPr>
            <a:xfrm>
              <a:off x="7847011" y="4633946"/>
              <a:ext cx="973343"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attached</a:t>
              </a:r>
              <a:endParaRPr sz="1100"/>
            </a:p>
          </p:txBody>
        </p:sp>
        <p:cxnSp>
          <p:nvCxnSpPr>
            <p:cNvPr id="1022" name="Google Shape;1022;p92"/>
            <p:cNvCxnSpPr>
              <a:stCxn id="1019" idx="1"/>
              <a:endCxn id="1017" idx="3"/>
            </p:cNvCxnSpPr>
            <p:nvPr/>
          </p:nvCxnSpPr>
          <p:spPr>
            <a:xfrm rot="10800000">
              <a:off x="7312381" y="4609335"/>
              <a:ext cx="2201100" cy="16500"/>
            </a:xfrm>
            <a:prstGeom prst="straightConnector1">
              <a:avLst/>
            </a:prstGeom>
            <a:noFill/>
            <a:ln cap="flat" cmpd="sng" w="9525">
              <a:solidFill>
                <a:schemeClr val="accent1"/>
              </a:solidFill>
              <a:prstDash val="solid"/>
              <a:round/>
              <a:headEnd len="sm" w="sm" type="none"/>
              <a:tailEnd len="med" w="med" type="triangle"/>
            </a:ln>
          </p:spPr>
        </p:cxnSp>
        <p:sp>
          <p:nvSpPr>
            <p:cNvPr id="1023" name="Google Shape;1023;p92"/>
            <p:cNvSpPr txBox="1"/>
            <p:nvPr/>
          </p:nvSpPr>
          <p:spPr>
            <a:xfrm>
              <a:off x="7032912" y="3743770"/>
              <a:ext cx="1699504" cy="58477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Role </a:t>
              </a:r>
              <a:r>
                <a:rPr i="1" lang="en" sz="1200">
                  <a:solidFill>
                    <a:schemeClr val="dk1"/>
                  </a:solidFill>
                  <a:latin typeface="Arial"/>
                  <a:ea typeface="Arial"/>
                  <a:cs typeface="Arial"/>
                  <a:sym typeface="Arial"/>
                </a:rPr>
                <a:t>assumed</a:t>
              </a:r>
              <a:r>
                <a:rPr lang="en" sz="1200">
                  <a:solidFill>
                    <a:schemeClr val="dk1"/>
                  </a:solidFill>
                  <a:latin typeface="Arial"/>
                  <a:ea typeface="Arial"/>
                  <a:cs typeface="Arial"/>
                  <a:sym typeface="Arial"/>
                </a:rPr>
                <a:t> by</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the EC2 instance</a:t>
              </a:r>
              <a:endParaRPr sz="1100"/>
            </a:p>
          </p:txBody>
        </p:sp>
        <p:cxnSp>
          <p:nvCxnSpPr>
            <p:cNvPr id="1024" name="Google Shape;1024;p92"/>
            <p:cNvCxnSpPr/>
            <p:nvPr/>
          </p:nvCxnSpPr>
          <p:spPr>
            <a:xfrm>
              <a:off x="8412875" y="3120152"/>
              <a:ext cx="1691245" cy="0"/>
            </a:xfrm>
            <a:prstGeom prst="straightConnector1">
              <a:avLst/>
            </a:prstGeom>
            <a:noFill/>
            <a:ln cap="flat" cmpd="sng" w="28575">
              <a:solidFill>
                <a:schemeClr val="accent1"/>
              </a:solidFill>
              <a:prstDash val="solid"/>
              <a:round/>
              <a:headEnd len="sm" w="sm" type="none"/>
              <a:tailEnd len="med" w="med" type="triangle"/>
            </a:ln>
          </p:spPr>
        </p:cxnSp>
        <p:sp>
          <p:nvSpPr>
            <p:cNvPr id="1025" name="Google Shape;1025;p92"/>
            <p:cNvSpPr txBox="1"/>
            <p:nvPr/>
          </p:nvSpPr>
          <p:spPr>
            <a:xfrm>
              <a:off x="8523787" y="1999834"/>
              <a:ext cx="1692879" cy="107721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Application has permissions to access the S3 bucket</a:t>
              </a:r>
              <a:endParaRPr sz="1100"/>
            </a:p>
          </p:txBody>
        </p:sp>
        <p:sp>
          <p:nvSpPr>
            <p:cNvPr id="1026" name="Google Shape;1026;p92"/>
            <p:cNvSpPr/>
            <p:nvPr/>
          </p:nvSpPr>
          <p:spPr>
            <a:xfrm>
              <a:off x="8194554" y="4932152"/>
              <a:ext cx="278255" cy="276564"/>
            </a:xfrm>
            <a:prstGeom prst="ellipse">
              <a:avLst/>
            </a:prstGeom>
            <a:solidFill>
              <a:srgbClr val="7F7F7F"/>
            </a:solidFill>
            <a:ln cap="flat" cmpd="sng" w="10775">
              <a:solidFill>
                <a:srgbClr val="00333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1</a:t>
              </a:r>
              <a:endParaRPr sz="1100"/>
            </a:p>
          </p:txBody>
        </p:sp>
        <p:sp>
          <p:nvSpPr>
            <p:cNvPr id="1027" name="Google Shape;1027;p92"/>
            <p:cNvSpPr/>
            <p:nvPr/>
          </p:nvSpPr>
          <p:spPr>
            <a:xfrm>
              <a:off x="6754657" y="3885297"/>
              <a:ext cx="278255" cy="276564"/>
            </a:xfrm>
            <a:prstGeom prst="ellipse">
              <a:avLst/>
            </a:prstGeom>
            <a:solidFill>
              <a:srgbClr val="7F7F7F"/>
            </a:solidFill>
            <a:ln cap="flat" cmpd="sng" w="10775">
              <a:solidFill>
                <a:srgbClr val="00333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2</a:t>
              </a:r>
              <a:endParaRPr sz="1100"/>
            </a:p>
          </p:txBody>
        </p:sp>
        <p:sp>
          <p:nvSpPr>
            <p:cNvPr id="1028" name="Google Shape;1028;p92"/>
            <p:cNvSpPr/>
            <p:nvPr/>
          </p:nvSpPr>
          <p:spPr>
            <a:xfrm>
              <a:off x="8986414" y="3216821"/>
              <a:ext cx="278255" cy="276564"/>
            </a:xfrm>
            <a:prstGeom prst="ellipse">
              <a:avLst/>
            </a:prstGeom>
            <a:solidFill>
              <a:srgbClr val="7F7F7F"/>
            </a:solidFill>
            <a:ln cap="flat" cmpd="sng" w="10775">
              <a:solidFill>
                <a:srgbClr val="00333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3</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34" name="Google Shape;1034;p93"/>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2 key takeaways</a:t>
            </a:r>
            <a:endParaRPr/>
          </a:p>
        </p:txBody>
      </p:sp>
      <p:sp>
        <p:nvSpPr>
          <p:cNvPr id="1035" name="Google Shape;1035;p93"/>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84150" lvl="0" marL="177800" rtl="0" algn="l">
              <a:lnSpc>
                <a:spcPct val="100000"/>
              </a:lnSpc>
              <a:spcBef>
                <a:spcPts val="0"/>
              </a:spcBef>
              <a:spcAft>
                <a:spcPts val="0"/>
              </a:spcAft>
              <a:buClr>
                <a:schemeClr val="accent6"/>
              </a:buClr>
              <a:buSzPts val="1700"/>
              <a:buChar char="•"/>
            </a:pPr>
            <a:r>
              <a:rPr b="1" lang="en" sz="1700">
                <a:solidFill>
                  <a:schemeClr val="accent6"/>
                </a:solidFill>
              </a:rPr>
              <a:t>IAM policies </a:t>
            </a:r>
            <a:r>
              <a:rPr lang="en" sz="1700"/>
              <a:t>are constructed with JavaScript Object Notation (JSON) and define permissions.</a:t>
            </a:r>
            <a:endParaRPr/>
          </a:p>
          <a:p>
            <a:pPr indent="-165100" lvl="1" marL="342900" rtl="0" algn="l">
              <a:lnSpc>
                <a:spcPct val="100000"/>
              </a:lnSpc>
              <a:spcBef>
                <a:spcPts val="800"/>
              </a:spcBef>
              <a:spcAft>
                <a:spcPts val="0"/>
              </a:spcAft>
              <a:buClr>
                <a:schemeClr val="dk2"/>
              </a:buClr>
              <a:buSzPts val="1400"/>
              <a:buChar char="•"/>
            </a:pPr>
            <a:r>
              <a:rPr lang="en" sz="1400"/>
              <a:t>IAM policies can be attached to any </a:t>
            </a:r>
            <a:r>
              <a:rPr b="1" lang="en" sz="1400">
                <a:solidFill>
                  <a:schemeClr val="accent6"/>
                </a:solidFill>
              </a:rPr>
              <a:t>IAM entity</a:t>
            </a:r>
            <a:r>
              <a:rPr lang="en" sz="1400"/>
              <a:t>.</a:t>
            </a:r>
            <a:endParaRPr/>
          </a:p>
          <a:p>
            <a:pPr indent="-165100" lvl="1" marL="342900" rtl="0" algn="l">
              <a:lnSpc>
                <a:spcPct val="100000"/>
              </a:lnSpc>
              <a:spcBef>
                <a:spcPts val="800"/>
              </a:spcBef>
              <a:spcAft>
                <a:spcPts val="0"/>
              </a:spcAft>
              <a:buClr>
                <a:schemeClr val="dk2"/>
              </a:buClr>
              <a:buSzPts val="1400"/>
              <a:buChar char="•"/>
            </a:pPr>
            <a:r>
              <a:rPr lang="en" sz="1400"/>
              <a:t>Entities are IAM users, IAM groups, and IAM roles.</a:t>
            </a:r>
            <a:endParaRPr sz="1200"/>
          </a:p>
          <a:p>
            <a:pPr indent="-184150" lvl="0" marL="177800" rtl="0" algn="l">
              <a:lnSpc>
                <a:spcPct val="100000"/>
              </a:lnSpc>
              <a:spcBef>
                <a:spcPts val="800"/>
              </a:spcBef>
              <a:spcAft>
                <a:spcPts val="0"/>
              </a:spcAft>
              <a:buClr>
                <a:schemeClr val="dk2"/>
              </a:buClr>
              <a:buSzPts val="1700"/>
              <a:buChar char="•"/>
            </a:pPr>
            <a:r>
              <a:rPr lang="en" sz="1700"/>
              <a:t>An </a:t>
            </a:r>
            <a:r>
              <a:rPr b="1" lang="en" sz="1700">
                <a:solidFill>
                  <a:schemeClr val="accent6"/>
                </a:solidFill>
              </a:rPr>
              <a:t>IAM user </a:t>
            </a:r>
            <a:r>
              <a:rPr lang="en" sz="1700"/>
              <a:t>provides a way for a person, application, or service to authenticate to AWS.</a:t>
            </a:r>
            <a:endParaRPr/>
          </a:p>
          <a:p>
            <a:pPr indent="-184150" lvl="0" marL="177800" rtl="0" algn="l">
              <a:lnSpc>
                <a:spcPct val="100000"/>
              </a:lnSpc>
              <a:spcBef>
                <a:spcPts val="800"/>
              </a:spcBef>
              <a:spcAft>
                <a:spcPts val="0"/>
              </a:spcAft>
              <a:buClr>
                <a:schemeClr val="dk2"/>
              </a:buClr>
              <a:buSzPts val="1700"/>
              <a:buChar char="•"/>
            </a:pPr>
            <a:r>
              <a:rPr lang="en" sz="1700"/>
              <a:t>An </a:t>
            </a:r>
            <a:r>
              <a:rPr b="1" lang="en" sz="1700">
                <a:solidFill>
                  <a:schemeClr val="accent6"/>
                </a:solidFill>
              </a:rPr>
              <a:t>IAM group </a:t>
            </a:r>
            <a:r>
              <a:rPr lang="en" sz="1700"/>
              <a:t>is a simple way to attach the same policies to multiple users.</a:t>
            </a:r>
            <a:endParaRPr/>
          </a:p>
          <a:p>
            <a:pPr indent="-184150" lvl="0" marL="177800" rtl="0" algn="l">
              <a:lnSpc>
                <a:spcPct val="100000"/>
              </a:lnSpc>
              <a:spcBef>
                <a:spcPts val="800"/>
              </a:spcBef>
              <a:spcAft>
                <a:spcPts val="0"/>
              </a:spcAft>
              <a:buClr>
                <a:schemeClr val="dk2"/>
              </a:buClr>
              <a:buSzPts val="1700"/>
              <a:buChar char="•"/>
            </a:pPr>
            <a:r>
              <a:rPr lang="en" sz="1700"/>
              <a:t>An </a:t>
            </a:r>
            <a:r>
              <a:rPr b="1" lang="en" sz="1700">
                <a:solidFill>
                  <a:schemeClr val="accent6"/>
                </a:solidFill>
              </a:rPr>
              <a:t>IAM role </a:t>
            </a:r>
            <a:r>
              <a:rPr lang="en" sz="1700"/>
              <a:t>can have permissions policies attached to it and can be used to delegate temporary access to users or applications.</a:t>
            </a:r>
            <a:endParaRPr/>
          </a:p>
        </p:txBody>
      </p:sp>
      <p:pic>
        <p:nvPicPr>
          <p:cNvPr id="1036" name="Google Shape;1036;p93"/>
          <p:cNvPicPr preferRelativeResize="0"/>
          <p:nvPr/>
        </p:nvPicPr>
        <p:blipFill rotWithShape="1">
          <a:blip r:embed="rId3">
            <a:alphaModFix/>
          </a:blip>
          <a:srcRect b="0" l="4146" r="4145" t="0"/>
          <a:stretch/>
        </p:blipFill>
        <p:spPr>
          <a:xfrm>
            <a:off x="192024" y="1618488"/>
            <a:ext cx="2948486" cy="2328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shared responsibility model</a:t>
            </a:r>
            <a:endParaRPr/>
          </a:p>
        </p:txBody>
      </p:sp>
      <p:pic>
        <p:nvPicPr>
          <p:cNvPr descr="Table showing AWS and customer responsibilities outlines in the notes." id="596" name="Google Shape;596;p68"/>
          <p:cNvPicPr preferRelativeResize="0"/>
          <p:nvPr/>
        </p:nvPicPr>
        <p:blipFill rotWithShape="1">
          <a:blip r:embed="rId3">
            <a:alphaModFix/>
          </a:blip>
          <a:srcRect b="0" l="0" r="0" t="0"/>
          <a:stretch/>
        </p:blipFill>
        <p:spPr>
          <a:xfrm>
            <a:off x="1331365" y="1032312"/>
            <a:ext cx="6481270" cy="3569684"/>
          </a:xfrm>
          <a:prstGeom prst="rect">
            <a:avLst/>
          </a:prstGeom>
          <a:noFill/>
          <a:ln>
            <a:noFill/>
          </a:ln>
        </p:spPr>
      </p:pic>
      <p:sp>
        <p:nvSpPr>
          <p:cNvPr id="597" name="Google Shape;597;p6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6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AWS responsibility: Security </a:t>
            </a:r>
            <a:r>
              <a:rPr i="1" lang="en">
                <a:latin typeface="Arial"/>
                <a:ea typeface="Arial"/>
                <a:cs typeface="Arial"/>
                <a:sym typeface="Arial"/>
              </a:rPr>
              <a:t>of</a:t>
            </a:r>
            <a:r>
              <a:rPr lang="en">
                <a:latin typeface="Arial"/>
                <a:ea typeface="Arial"/>
                <a:cs typeface="Arial"/>
                <a:sym typeface="Arial"/>
              </a:rPr>
              <a:t> the cloud</a:t>
            </a:r>
            <a:endParaRPr/>
          </a:p>
        </p:txBody>
      </p:sp>
      <p:sp>
        <p:nvSpPr>
          <p:cNvPr id="604" name="Google Shape;604;p69"/>
          <p:cNvSpPr txBox="1"/>
          <p:nvPr>
            <p:ph idx="1" type="body"/>
          </p:nvPr>
        </p:nvSpPr>
        <p:spPr>
          <a:xfrm>
            <a:off x="4684014" y="1145286"/>
            <a:ext cx="4128516" cy="3483864"/>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00000"/>
              </a:lnSpc>
              <a:spcBef>
                <a:spcPts val="0"/>
              </a:spcBef>
              <a:spcAft>
                <a:spcPts val="0"/>
              </a:spcAft>
              <a:buClr>
                <a:schemeClr val="dk2"/>
              </a:buClr>
              <a:buSzPct val="100000"/>
              <a:buNone/>
            </a:pPr>
            <a:r>
              <a:rPr lang="en" sz="1800"/>
              <a:t>AWS responsibilities:</a:t>
            </a:r>
            <a:endParaRPr/>
          </a:p>
          <a:p>
            <a:pPr indent="-177006" lvl="0" marL="177800" rtl="0" algn="l">
              <a:lnSpc>
                <a:spcPct val="100000"/>
              </a:lnSpc>
              <a:spcBef>
                <a:spcPts val="800"/>
              </a:spcBef>
              <a:spcAft>
                <a:spcPts val="0"/>
              </a:spcAft>
              <a:buClr>
                <a:schemeClr val="dk2"/>
              </a:buClr>
              <a:buSzPct val="100000"/>
              <a:buChar char="•"/>
            </a:pPr>
            <a:r>
              <a:rPr lang="en" sz="1500"/>
              <a:t>Physical security of data centers</a:t>
            </a:r>
            <a:endParaRPr/>
          </a:p>
          <a:p>
            <a:pPr indent="-171132" lvl="1" marL="342900" rtl="0" algn="l">
              <a:lnSpc>
                <a:spcPct val="100000"/>
              </a:lnSpc>
              <a:spcBef>
                <a:spcPts val="800"/>
              </a:spcBef>
              <a:spcAft>
                <a:spcPts val="0"/>
              </a:spcAft>
              <a:buClr>
                <a:schemeClr val="dk2"/>
              </a:buClr>
              <a:buSzPct val="100000"/>
              <a:buChar char="•"/>
            </a:pPr>
            <a:r>
              <a:rPr lang="en" sz="1400"/>
              <a:t>Controlled, need-based access</a:t>
            </a:r>
            <a:endParaRPr/>
          </a:p>
          <a:p>
            <a:pPr indent="0" lvl="1" marL="165100" rtl="0" algn="l">
              <a:lnSpc>
                <a:spcPct val="100000"/>
              </a:lnSpc>
              <a:spcBef>
                <a:spcPts val="800"/>
              </a:spcBef>
              <a:spcAft>
                <a:spcPts val="0"/>
              </a:spcAft>
              <a:buClr>
                <a:schemeClr val="dk2"/>
              </a:buClr>
              <a:buSzPct val="100000"/>
              <a:buNone/>
            </a:pPr>
            <a:r>
              <a:t/>
            </a:r>
            <a:endParaRPr sz="1400"/>
          </a:p>
          <a:p>
            <a:pPr indent="-177006" lvl="0" marL="177800" rtl="0" algn="l">
              <a:lnSpc>
                <a:spcPct val="100000"/>
              </a:lnSpc>
              <a:spcBef>
                <a:spcPts val="800"/>
              </a:spcBef>
              <a:spcAft>
                <a:spcPts val="0"/>
              </a:spcAft>
              <a:buClr>
                <a:schemeClr val="dk2"/>
              </a:buClr>
              <a:buSzPct val="100000"/>
              <a:buChar char="•"/>
            </a:pPr>
            <a:r>
              <a:rPr lang="en" sz="1500"/>
              <a:t>Hardware and software infrastructure</a:t>
            </a:r>
            <a:endParaRPr/>
          </a:p>
          <a:p>
            <a:pPr indent="-171132" lvl="1" marL="342900" rtl="0" algn="l">
              <a:lnSpc>
                <a:spcPct val="100000"/>
              </a:lnSpc>
              <a:spcBef>
                <a:spcPts val="800"/>
              </a:spcBef>
              <a:spcAft>
                <a:spcPts val="0"/>
              </a:spcAft>
              <a:buClr>
                <a:schemeClr val="dk2"/>
              </a:buClr>
              <a:buSzPct val="100000"/>
              <a:buChar char="•"/>
            </a:pPr>
            <a:r>
              <a:rPr lang="en" sz="1400"/>
              <a:t>Storage decommissioning, host operating system (OS) access logging, and auditing</a:t>
            </a:r>
            <a:endParaRPr/>
          </a:p>
          <a:p>
            <a:pPr indent="0" lvl="1" marL="165100" rtl="0" algn="l">
              <a:lnSpc>
                <a:spcPct val="100000"/>
              </a:lnSpc>
              <a:spcBef>
                <a:spcPts val="800"/>
              </a:spcBef>
              <a:spcAft>
                <a:spcPts val="0"/>
              </a:spcAft>
              <a:buClr>
                <a:schemeClr val="dk2"/>
              </a:buClr>
              <a:buSzPct val="100000"/>
              <a:buNone/>
            </a:pPr>
            <a:r>
              <a:t/>
            </a:r>
            <a:endParaRPr sz="1400"/>
          </a:p>
          <a:p>
            <a:pPr indent="-177006" lvl="0" marL="177800" rtl="0" algn="l">
              <a:lnSpc>
                <a:spcPct val="100000"/>
              </a:lnSpc>
              <a:spcBef>
                <a:spcPts val="800"/>
              </a:spcBef>
              <a:spcAft>
                <a:spcPts val="0"/>
              </a:spcAft>
              <a:buClr>
                <a:schemeClr val="dk2"/>
              </a:buClr>
              <a:buSzPct val="100000"/>
              <a:buChar char="•"/>
            </a:pPr>
            <a:r>
              <a:rPr lang="en" sz="1500"/>
              <a:t>Network infrastructure</a:t>
            </a:r>
            <a:endParaRPr/>
          </a:p>
          <a:p>
            <a:pPr indent="-171132" lvl="1" marL="342900" rtl="0" algn="l">
              <a:lnSpc>
                <a:spcPct val="100000"/>
              </a:lnSpc>
              <a:spcBef>
                <a:spcPts val="800"/>
              </a:spcBef>
              <a:spcAft>
                <a:spcPts val="0"/>
              </a:spcAft>
              <a:buClr>
                <a:schemeClr val="dk2"/>
              </a:buClr>
              <a:buSzPct val="100000"/>
              <a:buChar char="•"/>
            </a:pPr>
            <a:r>
              <a:rPr lang="en" sz="1400"/>
              <a:t>Intrusion detection</a:t>
            </a:r>
            <a:endParaRPr/>
          </a:p>
          <a:p>
            <a:pPr indent="0" lvl="1" marL="165100" rtl="0" algn="l">
              <a:lnSpc>
                <a:spcPct val="100000"/>
              </a:lnSpc>
              <a:spcBef>
                <a:spcPts val="800"/>
              </a:spcBef>
              <a:spcAft>
                <a:spcPts val="0"/>
              </a:spcAft>
              <a:buClr>
                <a:schemeClr val="dk2"/>
              </a:buClr>
              <a:buSzPct val="100000"/>
              <a:buNone/>
            </a:pPr>
            <a:r>
              <a:t/>
            </a:r>
            <a:endParaRPr sz="1400"/>
          </a:p>
          <a:p>
            <a:pPr indent="-177006" lvl="0" marL="177800" rtl="0" algn="l">
              <a:lnSpc>
                <a:spcPct val="100000"/>
              </a:lnSpc>
              <a:spcBef>
                <a:spcPts val="800"/>
              </a:spcBef>
              <a:spcAft>
                <a:spcPts val="0"/>
              </a:spcAft>
              <a:buClr>
                <a:schemeClr val="dk2"/>
              </a:buClr>
              <a:buSzPct val="100000"/>
              <a:buChar char="•"/>
            </a:pPr>
            <a:r>
              <a:rPr lang="en" sz="1500"/>
              <a:t>Virtualization infrastructure</a:t>
            </a:r>
            <a:endParaRPr/>
          </a:p>
          <a:p>
            <a:pPr indent="-171132" lvl="1" marL="342900" rtl="0" algn="l">
              <a:lnSpc>
                <a:spcPct val="100000"/>
              </a:lnSpc>
              <a:spcBef>
                <a:spcPts val="800"/>
              </a:spcBef>
              <a:spcAft>
                <a:spcPts val="0"/>
              </a:spcAft>
              <a:buClr>
                <a:schemeClr val="dk2"/>
              </a:buClr>
              <a:buSzPct val="100000"/>
              <a:buChar char="•"/>
            </a:pPr>
            <a:r>
              <a:rPr lang="en" sz="1400"/>
              <a:t>Instance isolation</a:t>
            </a:r>
            <a:endParaRPr/>
          </a:p>
        </p:txBody>
      </p:sp>
      <p:grpSp>
        <p:nvGrpSpPr>
          <p:cNvPr descr="AWS Services showing four icons labeled as follows: compute, storage, database, and networking." id="605" name="Google Shape;605;p69"/>
          <p:cNvGrpSpPr/>
          <p:nvPr/>
        </p:nvGrpSpPr>
        <p:grpSpPr>
          <a:xfrm>
            <a:off x="330750" y="1629476"/>
            <a:ext cx="3992749" cy="1031638"/>
            <a:chOff x="441000" y="2172634"/>
            <a:chExt cx="5323665" cy="1375517"/>
          </a:xfrm>
        </p:grpSpPr>
        <p:sp>
          <p:nvSpPr>
            <p:cNvPr id="606" name="Google Shape;606;p69"/>
            <p:cNvSpPr/>
            <p:nvPr/>
          </p:nvSpPr>
          <p:spPr>
            <a:xfrm>
              <a:off x="441000" y="2172634"/>
              <a:ext cx="5323665" cy="1362465"/>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AWS services</a:t>
              </a:r>
              <a:endParaRPr sz="1100"/>
            </a:p>
          </p:txBody>
        </p:sp>
        <p:pic>
          <p:nvPicPr>
            <p:cNvPr id="607" name="Google Shape;607;p69"/>
            <p:cNvPicPr preferRelativeResize="0"/>
            <p:nvPr/>
          </p:nvPicPr>
          <p:blipFill rotWithShape="1">
            <a:blip r:embed="rId3">
              <a:alphaModFix/>
            </a:blip>
            <a:srcRect b="0" l="0" r="0" t="0"/>
            <a:stretch/>
          </p:blipFill>
          <p:spPr>
            <a:xfrm>
              <a:off x="736992" y="2582294"/>
              <a:ext cx="659595" cy="659595"/>
            </a:xfrm>
            <a:prstGeom prst="rect">
              <a:avLst/>
            </a:prstGeom>
            <a:noFill/>
            <a:ln>
              <a:noFill/>
            </a:ln>
          </p:spPr>
        </p:pic>
        <p:sp>
          <p:nvSpPr>
            <p:cNvPr id="608" name="Google Shape;608;p69"/>
            <p:cNvSpPr txBox="1"/>
            <p:nvPr/>
          </p:nvSpPr>
          <p:spPr>
            <a:xfrm>
              <a:off x="570613" y="3196545"/>
              <a:ext cx="1016625"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Compute</a:t>
              </a:r>
              <a:endParaRPr sz="1100"/>
            </a:p>
          </p:txBody>
        </p:sp>
        <p:sp>
          <p:nvSpPr>
            <p:cNvPr id="609" name="Google Shape;609;p69"/>
            <p:cNvSpPr txBox="1"/>
            <p:nvPr/>
          </p:nvSpPr>
          <p:spPr>
            <a:xfrm>
              <a:off x="1883201" y="3195910"/>
              <a:ext cx="902811"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Storage</a:t>
              </a:r>
              <a:endParaRPr sz="1100"/>
            </a:p>
          </p:txBody>
        </p:sp>
        <p:sp>
          <p:nvSpPr>
            <p:cNvPr id="610" name="Google Shape;610;p69"/>
            <p:cNvSpPr txBox="1"/>
            <p:nvPr/>
          </p:nvSpPr>
          <p:spPr>
            <a:xfrm>
              <a:off x="3092260" y="3209597"/>
              <a:ext cx="1061509"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Database</a:t>
              </a:r>
              <a:endParaRPr sz="1100"/>
            </a:p>
          </p:txBody>
        </p:sp>
        <p:sp>
          <p:nvSpPr>
            <p:cNvPr id="611" name="Google Shape;611;p69"/>
            <p:cNvSpPr txBox="1"/>
            <p:nvPr/>
          </p:nvSpPr>
          <p:spPr>
            <a:xfrm>
              <a:off x="4289432" y="3209597"/>
              <a:ext cx="1208985"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Networking</a:t>
              </a:r>
              <a:endParaRPr sz="1100"/>
            </a:p>
          </p:txBody>
        </p:sp>
        <p:pic>
          <p:nvPicPr>
            <p:cNvPr id="612" name="Google Shape;612;p69"/>
            <p:cNvPicPr preferRelativeResize="0"/>
            <p:nvPr/>
          </p:nvPicPr>
          <p:blipFill rotWithShape="1">
            <a:blip r:embed="rId4">
              <a:alphaModFix/>
            </a:blip>
            <a:srcRect b="0" l="0" r="0" t="0"/>
            <a:stretch/>
          </p:blipFill>
          <p:spPr>
            <a:xfrm>
              <a:off x="3306967" y="2582294"/>
              <a:ext cx="659595" cy="659595"/>
            </a:xfrm>
            <a:prstGeom prst="rect">
              <a:avLst/>
            </a:prstGeom>
            <a:noFill/>
            <a:ln>
              <a:noFill/>
            </a:ln>
          </p:spPr>
        </p:pic>
        <p:pic>
          <p:nvPicPr>
            <p:cNvPr id="613" name="Google Shape;613;p69"/>
            <p:cNvPicPr preferRelativeResize="0"/>
            <p:nvPr/>
          </p:nvPicPr>
          <p:blipFill rotWithShape="1">
            <a:blip r:embed="rId5">
              <a:alphaModFix/>
            </a:blip>
            <a:srcRect b="0" l="0" r="0" t="0"/>
            <a:stretch/>
          </p:blipFill>
          <p:spPr>
            <a:xfrm>
              <a:off x="2021979" y="2582294"/>
              <a:ext cx="659596" cy="659596"/>
            </a:xfrm>
            <a:prstGeom prst="rect">
              <a:avLst/>
            </a:prstGeom>
            <a:noFill/>
            <a:ln>
              <a:noFill/>
            </a:ln>
          </p:spPr>
        </p:pic>
        <p:pic>
          <p:nvPicPr>
            <p:cNvPr id="614" name="Google Shape;614;p69"/>
            <p:cNvPicPr preferRelativeResize="0"/>
            <p:nvPr/>
          </p:nvPicPr>
          <p:blipFill rotWithShape="1">
            <a:blip r:embed="rId6">
              <a:alphaModFix/>
            </a:blip>
            <a:srcRect b="0" l="0" r="0" t="0"/>
            <a:stretch/>
          </p:blipFill>
          <p:spPr>
            <a:xfrm>
              <a:off x="4591955" y="2582294"/>
              <a:ext cx="659595" cy="659595"/>
            </a:xfrm>
            <a:prstGeom prst="rect">
              <a:avLst/>
            </a:prstGeom>
            <a:noFill/>
            <a:ln>
              <a:noFill/>
            </a:ln>
          </p:spPr>
        </p:pic>
      </p:grpSp>
      <p:grpSp>
        <p:nvGrpSpPr>
          <p:cNvPr descr="Box labeled AWS Global Infrastructure containing an icon labeled &quot;Edge locations&quot; and another labeled &quot;Regions&quot; that contains an item labeled &quot;Availability Zones.&quot;" id="615" name="Google Shape;615;p69"/>
          <p:cNvGrpSpPr/>
          <p:nvPr/>
        </p:nvGrpSpPr>
        <p:grpSpPr>
          <a:xfrm>
            <a:off x="330750" y="2745371"/>
            <a:ext cx="3992749" cy="1021848"/>
            <a:chOff x="441000" y="3660495"/>
            <a:chExt cx="5323665" cy="1362464"/>
          </a:xfrm>
        </p:grpSpPr>
        <p:sp>
          <p:nvSpPr>
            <p:cNvPr id="616" name="Google Shape;616;p69"/>
            <p:cNvSpPr/>
            <p:nvPr/>
          </p:nvSpPr>
          <p:spPr>
            <a:xfrm>
              <a:off x="441000" y="3660495"/>
              <a:ext cx="5323665" cy="1362464"/>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AWS Global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Infrastructure</a:t>
              </a:r>
              <a:endParaRPr sz="1100"/>
            </a:p>
          </p:txBody>
        </p:sp>
        <p:sp>
          <p:nvSpPr>
            <p:cNvPr id="617" name="Google Shape;617;p69"/>
            <p:cNvSpPr/>
            <p:nvPr/>
          </p:nvSpPr>
          <p:spPr>
            <a:xfrm>
              <a:off x="2010012" y="3773587"/>
              <a:ext cx="2013886" cy="1024566"/>
            </a:xfrm>
            <a:prstGeom prst="rect">
              <a:avLst/>
            </a:prstGeom>
            <a:noFill/>
            <a:ln cap="flat" cmpd="sng" w="12700">
              <a:solidFill>
                <a:schemeClr val="accent2"/>
              </a:solidFill>
              <a:prstDash val="dash"/>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Regions</a:t>
              </a:r>
              <a:endParaRPr sz="900">
                <a:solidFill>
                  <a:schemeClr val="dk1"/>
                </a:solidFill>
                <a:latin typeface="Arial"/>
                <a:ea typeface="Arial"/>
                <a:cs typeface="Arial"/>
                <a:sym typeface="Arial"/>
              </a:endParaRPr>
            </a:p>
          </p:txBody>
        </p:sp>
        <p:pic>
          <p:nvPicPr>
            <p:cNvPr id="618" name="Google Shape;618;p69"/>
            <p:cNvPicPr preferRelativeResize="0"/>
            <p:nvPr/>
          </p:nvPicPr>
          <p:blipFill rotWithShape="1">
            <a:blip r:embed="rId7">
              <a:alphaModFix/>
            </a:blip>
            <a:srcRect b="0" l="0" r="0" t="0"/>
            <a:stretch/>
          </p:blipFill>
          <p:spPr>
            <a:xfrm>
              <a:off x="2010012" y="3773587"/>
              <a:ext cx="330200" cy="330200"/>
            </a:xfrm>
            <a:prstGeom prst="rect">
              <a:avLst/>
            </a:prstGeom>
            <a:noFill/>
            <a:ln>
              <a:noFill/>
            </a:ln>
          </p:spPr>
        </p:pic>
        <p:sp>
          <p:nvSpPr>
            <p:cNvPr id="619" name="Google Shape;619;p69"/>
            <p:cNvSpPr/>
            <p:nvPr/>
          </p:nvSpPr>
          <p:spPr>
            <a:xfrm>
              <a:off x="2072779" y="4224459"/>
              <a:ext cx="1877626" cy="466604"/>
            </a:xfrm>
            <a:prstGeom prst="rect">
              <a:avLst/>
            </a:prstGeom>
            <a:noFill/>
            <a:ln cap="flat" cmpd="sng" w="12700">
              <a:solidFill>
                <a:schemeClr val="accent2"/>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Availability Zones</a:t>
              </a:r>
              <a:endParaRPr sz="1100"/>
            </a:p>
          </p:txBody>
        </p:sp>
        <p:sp>
          <p:nvSpPr>
            <p:cNvPr descr="box labeled AWS Global Infrastructure. Shows  a Regions box containing Availability Zones and an icon labeled Edge locations." id="620" name="Google Shape;620;p69"/>
            <p:cNvSpPr txBox="1"/>
            <p:nvPr/>
          </p:nvSpPr>
          <p:spPr>
            <a:xfrm>
              <a:off x="4109806" y="4386028"/>
              <a:ext cx="1654859"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Edge locations</a:t>
              </a:r>
              <a:endParaRPr sz="1100"/>
            </a:p>
          </p:txBody>
        </p:sp>
        <p:pic>
          <p:nvPicPr>
            <p:cNvPr id="621" name="Google Shape;621;p69"/>
            <p:cNvPicPr preferRelativeResize="0"/>
            <p:nvPr/>
          </p:nvPicPr>
          <p:blipFill rotWithShape="1">
            <a:blip r:embed="rId8">
              <a:alphaModFix/>
            </a:blip>
            <a:srcRect b="0" l="0" r="0" t="0"/>
            <a:stretch/>
          </p:blipFill>
          <p:spPr>
            <a:xfrm>
              <a:off x="4659331" y="3894752"/>
              <a:ext cx="469900" cy="469900"/>
            </a:xfrm>
            <a:prstGeom prst="rect">
              <a:avLst/>
            </a:prstGeom>
            <a:noFill/>
            <a:ln>
              <a:noFill/>
            </a:ln>
          </p:spPr>
        </p:pic>
      </p:grpSp>
      <p:pic>
        <p:nvPicPr>
          <p:cNvPr id="622" name="Google Shape;622;p69"/>
          <p:cNvPicPr preferRelativeResize="0"/>
          <p:nvPr/>
        </p:nvPicPr>
        <p:blipFill rotWithShape="1">
          <a:blip r:embed="rId9">
            <a:alphaModFix/>
          </a:blip>
          <a:srcRect b="0" l="0" r="0" t="0"/>
          <a:stretch/>
        </p:blipFill>
        <p:spPr>
          <a:xfrm>
            <a:off x="7935344" y="1143171"/>
            <a:ext cx="894331" cy="899991"/>
          </a:xfrm>
          <a:prstGeom prst="rect">
            <a:avLst/>
          </a:prstGeom>
          <a:noFill/>
          <a:ln>
            <a:noFill/>
          </a:ln>
        </p:spPr>
      </p:pic>
      <p:pic>
        <p:nvPicPr>
          <p:cNvPr id="623" name="Google Shape;623;p69"/>
          <p:cNvPicPr preferRelativeResize="0"/>
          <p:nvPr/>
        </p:nvPicPr>
        <p:blipFill rotWithShape="1">
          <a:blip r:embed="rId10">
            <a:alphaModFix/>
          </a:blip>
          <a:srcRect b="0" l="0" r="0" t="0"/>
          <a:stretch/>
        </p:blipFill>
        <p:spPr>
          <a:xfrm>
            <a:off x="7535002" y="3066432"/>
            <a:ext cx="1278248" cy="9037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7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Customer responsibility: Security </a:t>
            </a:r>
            <a:r>
              <a:rPr i="1" lang="en">
                <a:latin typeface="Arial"/>
                <a:ea typeface="Arial"/>
                <a:cs typeface="Arial"/>
                <a:sym typeface="Arial"/>
              </a:rPr>
              <a:t>in</a:t>
            </a:r>
            <a:r>
              <a:rPr b="1" lang="en">
                <a:solidFill>
                  <a:srgbClr val="640F45"/>
                </a:solidFill>
                <a:latin typeface="Arial"/>
                <a:ea typeface="Arial"/>
                <a:cs typeface="Arial"/>
                <a:sym typeface="Arial"/>
              </a:rPr>
              <a:t> </a:t>
            </a:r>
            <a:r>
              <a:rPr lang="en">
                <a:latin typeface="Arial"/>
                <a:ea typeface="Arial"/>
                <a:cs typeface="Arial"/>
                <a:sym typeface="Arial"/>
              </a:rPr>
              <a:t>the cloud</a:t>
            </a:r>
            <a:endParaRPr/>
          </a:p>
        </p:txBody>
      </p:sp>
      <p:sp>
        <p:nvSpPr>
          <p:cNvPr id="630" name="Google Shape;630;p70"/>
          <p:cNvSpPr txBox="1"/>
          <p:nvPr>
            <p:ph idx="1" type="body"/>
          </p:nvPr>
        </p:nvSpPr>
        <p:spPr>
          <a:xfrm>
            <a:off x="4684014" y="1145286"/>
            <a:ext cx="4128516" cy="3483864"/>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00000"/>
              </a:lnSpc>
              <a:spcBef>
                <a:spcPts val="0"/>
              </a:spcBef>
              <a:spcAft>
                <a:spcPts val="0"/>
              </a:spcAft>
              <a:buClr>
                <a:schemeClr val="dk2"/>
              </a:buClr>
              <a:buSzPct val="100000"/>
              <a:buNone/>
            </a:pPr>
            <a:r>
              <a:rPr lang="en" sz="1800"/>
              <a:t>Customer responsibilities:</a:t>
            </a:r>
            <a:endParaRPr/>
          </a:p>
          <a:p>
            <a:pPr indent="-177006" lvl="0" marL="177800" rtl="0" algn="l">
              <a:lnSpc>
                <a:spcPct val="100000"/>
              </a:lnSpc>
              <a:spcBef>
                <a:spcPts val="800"/>
              </a:spcBef>
              <a:spcAft>
                <a:spcPts val="0"/>
              </a:spcAft>
              <a:buClr>
                <a:schemeClr val="dk2"/>
              </a:buClr>
              <a:buSzPct val="100000"/>
              <a:buChar char="•"/>
            </a:pPr>
            <a:r>
              <a:rPr lang="en" sz="1500"/>
              <a:t>Amazon Elastic Compute Cloud (Amazon EC2) instance </a:t>
            </a:r>
            <a:r>
              <a:rPr lang="en" sz="1500">
                <a:solidFill>
                  <a:schemeClr val="accent6"/>
                </a:solidFill>
              </a:rPr>
              <a:t>operating system</a:t>
            </a:r>
            <a:endParaRPr/>
          </a:p>
          <a:p>
            <a:pPr indent="-171132" lvl="1" marL="342900" rtl="0" algn="l">
              <a:lnSpc>
                <a:spcPct val="100000"/>
              </a:lnSpc>
              <a:spcBef>
                <a:spcPts val="800"/>
              </a:spcBef>
              <a:spcAft>
                <a:spcPts val="0"/>
              </a:spcAft>
              <a:buClr>
                <a:schemeClr val="dk2"/>
              </a:buClr>
              <a:buSzPct val="100000"/>
              <a:buChar char="•"/>
            </a:pPr>
            <a:r>
              <a:rPr lang="en" sz="1400"/>
              <a:t>Including patching, maintenance</a:t>
            </a:r>
            <a:endParaRPr/>
          </a:p>
          <a:p>
            <a:pPr indent="-177006" lvl="0" marL="177800" rtl="0" algn="l">
              <a:lnSpc>
                <a:spcPct val="100000"/>
              </a:lnSpc>
              <a:spcBef>
                <a:spcPts val="800"/>
              </a:spcBef>
              <a:spcAft>
                <a:spcPts val="0"/>
              </a:spcAft>
              <a:buClr>
                <a:schemeClr val="accent6"/>
              </a:buClr>
              <a:buSzPct val="100000"/>
              <a:buChar char="•"/>
            </a:pPr>
            <a:r>
              <a:rPr lang="en" sz="1500">
                <a:solidFill>
                  <a:schemeClr val="accent6"/>
                </a:solidFill>
              </a:rPr>
              <a:t>Applications</a:t>
            </a:r>
            <a:endParaRPr sz="1500"/>
          </a:p>
          <a:p>
            <a:pPr indent="-171132" lvl="1" marL="342900" rtl="0" algn="l">
              <a:lnSpc>
                <a:spcPct val="100000"/>
              </a:lnSpc>
              <a:spcBef>
                <a:spcPts val="800"/>
              </a:spcBef>
              <a:spcAft>
                <a:spcPts val="0"/>
              </a:spcAft>
              <a:buClr>
                <a:schemeClr val="dk2"/>
              </a:buClr>
              <a:buSzPct val="100000"/>
              <a:buChar char="•"/>
            </a:pPr>
            <a:r>
              <a:rPr lang="en" sz="1400"/>
              <a:t>Passwords, role-based access, etc.</a:t>
            </a:r>
            <a:endParaRPr/>
          </a:p>
          <a:p>
            <a:pPr indent="-177006" lvl="0" marL="177800" rtl="0" algn="l">
              <a:lnSpc>
                <a:spcPct val="100000"/>
              </a:lnSpc>
              <a:spcBef>
                <a:spcPts val="800"/>
              </a:spcBef>
              <a:spcAft>
                <a:spcPts val="0"/>
              </a:spcAft>
              <a:buClr>
                <a:schemeClr val="accent6"/>
              </a:buClr>
              <a:buSzPct val="100000"/>
              <a:buChar char="•"/>
            </a:pPr>
            <a:r>
              <a:rPr lang="en" sz="1500">
                <a:solidFill>
                  <a:schemeClr val="accent6"/>
                </a:solidFill>
              </a:rPr>
              <a:t>Security group </a:t>
            </a:r>
            <a:r>
              <a:rPr lang="en" sz="1500"/>
              <a:t>configuration</a:t>
            </a:r>
            <a:endParaRPr/>
          </a:p>
          <a:p>
            <a:pPr indent="-177006" lvl="0" marL="177800" rtl="0" algn="l">
              <a:lnSpc>
                <a:spcPct val="100000"/>
              </a:lnSpc>
              <a:spcBef>
                <a:spcPts val="800"/>
              </a:spcBef>
              <a:spcAft>
                <a:spcPts val="0"/>
              </a:spcAft>
              <a:buClr>
                <a:schemeClr val="dk2"/>
              </a:buClr>
              <a:buSzPct val="100000"/>
              <a:buChar char="•"/>
            </a:pPr>
            <a:r>
              <a:rPr lang="en" sz="1500"/>
              <a:t>OS or host-based </a:t>
            </a:r>
            <a:r>
              <a:rPr lang="en" sz="1500">
                <a:solidFill>
                  <a:schemeClr val="accent6"/>
                </a:solidFill>
              </a:rPr>
              <a:t>firewalls</a:t>
            </a:r>
            <a:endParaRPr sz="1500"/>
          </a:p>
          <a:p>
            <a:pPr indent="-171132" lvl="1" marL="342900" rtl="0" algn="l">
              <a:lnSpc>
                <a:spcPct val="100000"/>
              </a:lnSpc>
              <a:spcBef>
                <a:spcPts val="800"/>
              </a:spcBef>
              <a:spcAft>
                <a:spcPts val="0"/>
              </a:spcAft>
              <a:buClr>
                <a:schemeClr val="dk2"/>
              </a:buClr>
              <a:buSzPct val="100000"/>
              <a:buChar char="•"/>
            </a:pPr>
            <a:r>
              <a:rPr lang="en" sz="1400"/>
              <a:t>Including intrusion detection or prevention systems</a:t>
            </a:r>
            <a:endParaRPr/>
          </a:p>
          <a:p>
            <a:pPr indent="-177006" lvl="0" marL="177800" rtl="0" algn="l">
              <a:lnSpc>
                <a:spcPct val="100000"/>
              </a:lnSpc>
              <a:spcBef>
                <a:spcPts val="800"/>
              </a:spcBef>
              <a:spcAft>
                <a:spcPts val="0"/>
              </a:spcAft>
              <a:buClr>
                <a:schemeClr val="accent6"/>
              </a:buClr>
              <a:buSzPct val="100000"/>
              <a:buChar char="•"/>
            </a:pPr>
            <a:r>
              <a:rPr lang="en" sz="1500">
                <a:solidFill>
                  <a:schemeClr val="accent6"/>
                </a:solidFill>
              </a:rPr>
              <a:t>Network</a:t>
            </a:r>
            <a:r>
              <a:rPr lang="en" sz="1500"/>
              <a:t> configurations</a:t>
            </a:r>
            <a:endParaRPr/>
          </a:p>
          <a:p>
            <a:pPr indent="-177006" lvl="0" marL="177800" rtl="0" algn="l">
              <a:lnSpc>
                <a:spcPct val="100000"/>
              </a:lnSpc>
              <a:spcBef>
                <a:spcPts val="800"/>
              </a:spcBef>
              <a:spcAft>
                <a:spcPts val="0"/>
              </a:spcAft>
              <a:buClr>
                <a:schemeClr val="dk2"/>
              </a:buClr>
              <a:buSzPct val="100000"/>
              <a:buChar char="•"/>
            </a:pPr>
            <a:r>
              <a:rPr lang="en" sz="1500"/>
              <a:t>Account management</a:t>
            </a:r>
            <a:endParaRPr/>
          </a:p>
          <a:p>
            <a:pPr indent="-171132" lvl="1" marL="342900" rtl="0" algn="l">
              <a:lnSpc>
                <a:spcPct val="100000"/>
              </a:lnSpc>
              <a:spcBef>
                <a:spcPts val="800"/>
              </a:spcBef>
              <a:spcAft>
                <a:spcPts val="0"/>
              </a:spcAft>
              <a:buClr>
                <a:schemeClr val="dk2"/>
              </a:buClr>
              <a:buSzPct val="100000"/>
              <a:buChar char="•"/>
            </a:pPr>
            <a:r>
              <a:rPr lang="en" sz="1400"/>
              <a:t>Login and permission settings for each user</a:t>
            </a:r>
            <a:endParaRPr sz="1500"/>
          </a:p>
        </p:txBody>
      </p:sp>
      <p:sp>
        <p:nvSpPr>
          <p:cNvPr id="631" name="Google Shape;631;p70"/>
          <p:cNvSpPr txBox="1"/>
          <p:nvPr/>
        </p:nvSpPr>
        <p:spPr>
          <a:xfrm>
            <a:off x="908567" y="4092258"/>
            <a:ext cx="2862311" cy="259088"/>
          </a:xfrm>
          <a:prstGeom prst="rect">
            <a:avLst/>
          </a:prstGeom>
          <a:noFill/>
          <a:ln>
            <a:noFill/>
          </a:ln>
        </p:spPr>
        <p:txBody>
          <a:bodyPr anchorCtr="0" anchor="t" bIns="25400" lIns="50800" spcFirstLastPara="1" rIns="50800" wrap="square" tIns="25400">
            <a:spAutoFit/>
          </a:bodyPr>
          <a:lstStyle/>
          <a:p>
            <a:pPr indent="0" lvl="0" marL="0" marR="0" rtl="0" algn="ctr">
              <a:spcBef>
                <a:spcPts val="0"/>
              </a:spcBef>
              <a:spcAft>
                <a:spcPts val="0"/>
              </a:spcAft>
              <a:buNone/>
            </a:pPr>
            <a:r>
              <a:rPr lang="en" sz="1400">
                <a:solidFill>
                  <a:srgbClr val="504BAB"/>
                </a:solidFill>
                <a:latin typeface="Arial"/>
                <a:ea typeface="Arial"/>
                <a:cs typeface="Arial"/>
                <a:sym typeface="Arial"/>
              </a:rPr>
              <a:t>Customer-configurable</a:t>
            </a:r>
            <a:endParaRPr sz="1100"/>
          </a:p>
        </p:txBody>
      </p:sp>
      <p:sp>
        <p:nvSpPr>
          <p:cNvPr descr="Customer data." id="632" name="Google Shape;632;p70"/>
          <p:cNvSpPr/>
          <p:nvPr/>
        </p:nvSpPr>
        <p:spPr>
          <a:xfrm>
            <a:off x="318760" y="1657847"/>
            <a:ext cx="4041926" cy="422093"/>
          </a:xfrm>
          <a:prstGeom prst="roundRect">
            <a:avLst>
              <a:gd fmla="val 16667" name="adj"/>
            </a:avLst>
          </a:prstGeom>
          <a:solidFill>
            <a:srgbClr val="D6F4F0"/>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Customer data</a:t>
            </a:r>
            <a:endParaRPr sz="1100"/>
          </a:p>
        </p:txBody>
      </p:sp>
      <p:sp>
        <p:nvSpPr>
          <p:cNvPr descr="Applications, IAM." id="633" name="Google Shape;633;p70"/>
          <p:cNvSpPr/>
          <p:nvPr/>
        </p:nvSpPr>
        <p:spPr>
          <a:xfrm>
            <a:off x="318760" y="2137364"/>
            <a:ext cx="4041926" cy="422093"/>
          </a:xfrm>
          <a:prstGeom prst="roundRect">
            <a:avLst>
              <a:gd fmla="val 16667" name="adj"/>
            </a:avLst>
          </a:prstGeom>
          <a:solidFill>
            <a:srgbClr val="F7CEE7"/>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Applications, IAM</a:t>
            </a:r>
            <a:endParaRPr sz="1100"/>
          </a:p>
        </p:txBody>
      </p:sp>
      <p:sp>
        <p:nvSpPr>
          <p:cNvPr descr="Operating system, network, and firewall configuration." id="634" name="Google Shape;634;p70"/>
          <p:cNvSpPr/>
          <p:nvPr/>
        </p:nvSpPr>
        <p:spPr>
          <a:xfrm>
            <a:off x="329723" y="2610770"/>
            <a:ext cx="4038540" cy="388204"/>
          </a:xfrm>
          <a:prstGeom prst="roundRect">
            <a:avLst>
              <a:gd fmla="val 16667" name="adj"/>
            </a:avLst>
          </a:prstGeom>
          <a:solidFill>
            <a:srgbClr val="EFF9D1"/>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Operating system, network, and firewall configuration</a:t>
            </a:r>
            <a:endParaRPr sz="1100"/>
          </a:p>
        </p:txBody>
      </p:sp>
      <p:sp>
        <p:nvSpPr>
          <p:cNvPr descr="Client-side data&#10;encryption and data integrity authentication." id="635" name="Google Shape;635;p70"/>
          <p:cNvSpPr/>
          <p:nvPr/>
        </p:nvSpPr>
        <p:spPr>
          <a:xfrm>
            <a:off x="326962" y="3052328"/>
            <a:ext cx="1324552" cy="1003859"/>
          </a:xfrm>
          <a:prstGeom prst="roundRect">
            <a:avLst>
              <a:gd fmla="val 16667" name="adj"/>
            </a:avLst>
          </a:prstGeom>
          <a:solidFill>
            <a:srgbClr val="DBDAEE"/>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Client-side data</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encryption and data integrity authentication</a:t>
            </a:r>
            <a:endParaRPr sz="1100"/>
          </a:p>
        </p:txBody>
      </p:sp>
      <p:sp>
        <p:nvSpPr>
          <p:cNvPr descr="Server-side encryption (file system or data)." id="636" name="Google Shape;636;p70"/>
          <p:cNvSpPr/>
          <p:nvPr/>
        </p:nvSpPr>
        <p:spPr>
          <a:xfrm>
            <a:off x="1683957" y="3059458"/>
            <a:ext cx="1324552" cy="993198"/>
          </a:xfrm>
          <a:prstGeom prst="roundRect">
            <a:avLst>
              <a:gd fmla="val 16667" name="adj"/>
            </a:avLst>
          </a:prstGeom>
          <a:solidFill>
            <a:srgbClr val="DBDAEE"/>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Server-side encryption </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(file system or data)</a:t>
            </a:r>
            <a:endParaRPr sz="1100"/>
          </a:p>
        </p:txBody>
      </p:sp>
      <p:sp>
        <p:nvSpPr>
          <p:cNvPr descr="Network traffic protection (encryption, integrity, identity).&#10;" id="637" name="Google Shape;637;p70"/>
          <p:cNvSpPr/>
          <p:nvPr/>
        </p:nvSpPr>
        <p:spPr>
          <a:xfrm>
            <a:off x="3043709" y="3057419"/>
            <a:ext cx="1324552" cy="1003859"/>
          </a:xfrm>
          <a:prstGeom prst="roundRect">
            <a:avLst>
              <a:gd fmla="val 16667" name="adj"/>
            </a:avLst>
          </a:prstGeom>
          <a:solidFill>
            <a:srgbClr val="DBDAEE"/>
          </a:solidFill>
          <a:ln>
            <a:noFill/>
          </a:ln>
        </p:spPr>
        <p:txBody>
          <a:bodyPr anchorCtr="0" anchor="ctr" bIns="33875" lIns="67750" spcFirstLastPara="1" rIns="67750" wrap="square" tIns="338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Network traffic protection</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(encryption, integrity, identity)</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7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Service characteristics and security responsibility (1 of 2)</a:t>
            </a:r>
            <a:endParaRPr/>
          </a:p>
        </p:txBody>
      </p:sp>
      <p:sp>
        <p:nvSpPr>
          <p:cNvPr id="644" name="Google Shape;644;p71"/>
          <p:cNvSpPr txBox="1"/>
          <p:nvPr>
            <p:ph idx="1" type="body"/>
          </p:nvPr>
        </p:nvSpPr>
        <p:spPr>
          <a:xfrm>
            <a:off x="4684014" y="1145286"/>
            <a:ext cx="4128516" cy="3483864"/>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00000"/>
              </a:lnSpc>
              <a:spcBef>
                <a:spcPts val="0"/>
              </a:spcBef>
              <a:spcAft>
                <a:spcPts val="0"/>
              </a:spcAft>
              <a:buClr>
                <a:schemeClr val="dk2"/>
              </a:buClr>
              <a:buSzPct val="100000"/>
              <a:buNone/>
            </a:pPr>
            <a:r>
              <a:rPr b="1" lang="en" sz="1800"/>
              <a:t>Infrastructure as a service (IaaS) </a:t>
            </a:r>
            <a:endParaRPr/>
          </a:p>
          <a:p>
            <a:pPr indent="-183832" lvl="0" marL="177800" rtl="0" algn="l">
              <a:lnSpc>
                <a:spcPct val="100000"/>
              </a:lnSpc>
              <a:spcBef>
                <a:spcPts val="800"/>
              </a:spcBef>
              <a:spcAft>
                <a:spcPts val="0"/>
              </a:spcAft>
              <a:buClr>
                <a:schemeClr val="dk2"/>
              </a:buClr>
              <a:buSzPct val="100000"/>
              <a:buChar char="•"/>
            </a:pPr>
            <a:r>
              <a:rPr lang="en" sz="1400"/>
              <a:t>Customer has more flexibility over configuring networking and storage settings</a:t>
            </a:r>
            <a:endParaRPr/>
          </a:p>
          <a:p>
            <a:pPr indent="-183832" lvl="0" marL="177800" rtl="0" algn="l">
              <a:lnSpc>
                <a:spcPct val="100000"/>
              </a:lnSpc>
              <a:spcBef>
                <a:spcPts val="800"/>
              </a:spcBef>
              <a:spcAft>
                <a:spcPts val="0"/>
              </a:spcAft>
              <a:buClr>
                <a:schemeClr val="dk2"/>
              </a:buClr>
              <a:buSzPct val="100000"/>
              <a:buChar char="•"/>
            </a:pPr>
            <a:r>
              <a:rPr lang="en" sz="1400"/>
              <a:t>Customer is responsible for managing more aspects of the security </a:t>
            </a:r>
            <a:endParaRPr/>
          </a:p>
          <a:p>
            <a:pPr indent="-183832" lvl="0" marL="177800" rtl="0" algn="l">
              <a:lnSpc>
                <a:spcPct val="100000"/>
              </a:lnSpc>
              <a:spcBef>
                <a:spcPts val="800"/>
              </a:spcBef>
              <a:spcAft>
                <a:spcPts val="0"/>
              </a:spcAft>
              <a:buClr>
                <a:schemeClr val="dk2"/>
              </a:buClr>
              <a:buSzPct val="100000"/>
              <a:buChar char="•"/>
            </a:pPr>
            <a:r>
              <a:rPr lang="en" sz="1400"/>
              <a:t>Customer configures the access controls </a:t>
            </a:r>
            <a:endParaRPr/>
          </a:p>
          <a:p>
            <a:pPr indent="0" lvl="0" marL="0" rtl="0" algn="l">
              <a:lnSpc>
                <a:spcPct val="100000"/>
              </a:lnSpc>
              <a:spcBef>
                <a:spcPts val="800"/>
              </a:spcBef>
              <a:spcAft>
                <a:spcPts val="0"/>
              </a:spcAft>
              <a:buClr>
                <a:schemeClr val="dk2"/>
              </a:buClr>
              <a:buSzPct val="100000"/>
              <a:buNone/>
            </a:pPr>
            <a:r>
              <a:t/>
            </a:r>
            <a:endParaRPr sz="1400"/>
          </a:p>
          <a:p>
            <a:pPr indent="0" lvl="0" marL="0" rtl="0" algn="l">
              <a:lnSpc>
                <a:spcPct val="100000"/>
              </a:lnSpc>
              <a:spcBef>
                <a:spcPts val="800"/>
              </a:spcBef>
              <a:spcAft>
                <a:spcPts val="0"/>
              </a:spcAft>
              <a:buClr>
                <a:schemeClr val="dk2"/>
              </a:buClr>
              <a:buSzPct val="100000"/>
              <a:buNone/>
            </a:pPr>
            <a:r>
              <a:rPr b="1" lang="en" sz="1800"/>
              <a:t>Platform as a service (PaaS) </a:t>
            </a:r>
            <a:endParaRPr/>
          </a:p>
          <a:p>
            <a:pPr indent="-183832" lvl="0" marL="177800" rtl="0" algn="l">
              <a:lnSpc>
                <a:spcPct val="100000"/>
              </a:lnSpc>
              <a:spcBef>
                <a:spcPts val="800"/>
              </a:spcBef>
              <a:spcAft>
                <a:spcPts val="0"/>
              </a:spcAft>
              <a:buClr>
                <a:schemeClr val="dk2"/>
              </a:buClr>
              <a:buSzPct val="100000"/>
              <a:buChar char="•"/>
            </a:pPr>
            <a:r>
              <a:rPr lang="en" sz="1400"/>
              <a:t>Customer does not need to manage the underlying infrastructure</a:t>
            </a:r>
            <a:endParaRPr/>
          </a:p>
          <a:p>
            <a:pPr indent="-183832" lvl="0" marL="177800" rtl="0" algn="l">
              <a:lnSpc>
                <a:spcPct val="100000"/>
              </a:lnSpc>
              <a:spcBef>
                <a:spcPts val="800"/>
              </a:spcBef>
              <a:spcAft>
                <a:spcPts val="0"/>
              </a:spcAft>
              <a:buClr>
                <a:schemeClr val="dk2"/>
              </a:buClr>
              <a:buSzPct val="100000"/>
              <a:buChar char="•"/>
            </a:pPr>
            <a:r>
              <a:rPr lang="en" sz="1400"/>
              <a:t>AWS handles the operating system, database patching, firewall configuration, and disaster recovery</a:t>
            </a:r>
            <a:endParaRPr/>
          </a:p>
          <a:p>
            <a:pPr indent="-183832" lvl="0" marL="177800" rtl="0" algn="l">
              <a:lnSpc>
                <a:spcPct val="100000"/>
              </a:lnSpc>
              <a:spcBef>
                <a:spcPts val="800"/>
              </a:spcBef>
              <a:spcAft>
                <a:spcPts val="0"/>
              </a:spcAft>
              <a:buClr>
                <a:schemeClr val="dk2"/>
              </a:buClr>
              <a:buSzPct val="100000"/>
              <a:buChar char="•"/>
            </a:pPr>
            <a:r>
              <a:rPr lang="en" sz="1400"/>
              <a:t>Customer can focus on managing code or data</a:t>
            </a:r>
            <a:endParaRPr sz="1500"/>
          </a:p>
          <a:p>
            <a:pPr indent="0" lvl="0" marL="0" rtl="0" algn="l">
              <a:lnSpc>
                <a:spcPct val="100000"/>
              </a:lnSpc>
              <a:spcBef>
                <a:spcPts val="800"/>
              </a:spcBef>
              <a:spcAft>
                <a:spcPts val="0"/>
              </a:spcAft>
              <a:buClr>
                <a:schemeClr val="dk2"/>
              </a:buClr>
              <a:buSzPct val="100000"/>
              <a:buNone/>
            </a:pPr>
            <a:r>
              <a:t/>
            </a:r>
            <a:endParaRPr sz="900"/>
          </a:p>
        </p:txBody>
      </p:sp>
      <p:grpSp>
        <p:nvGrpSpPr>
          <p:cNvPr descr="Example services managed by the customer, including three examples: EC2, Elastic Block Store, and Amazon VPC." id="645" name="Google Shape;645;p71"/>
          <p:cNvGrpSpPr/>
          <p:nvPr/>
        </p:nvGrpSpPr>
        <p:grpSpPr>
          <a:xfrm>
            <a:off x="244936" y="1137085"/>
            <a:ext cx="3601400" cy="1679921"/>
            <a:chOff x="326582" y="1516113"/>
            <a:chExt cx="4801867" cy="2239895"/>
          </a:xfrm>
        </p:grpSpPr>
        <p:sp>
          <p:nvSpPr>
            <p:cNvPr id="646" name="Google Shape;646;p71"/>
            <p:cNvSpPr/>
            <p:nvPr/>
          </p:nvSpPr>
          <p:spPr>
            <a:xfrm>
              <a:off x="326582" y="1516113"/>
              <a:ext cx="4801867" cy="2239895"/>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l">
                <a:spcBef>
                  <a:spcPts val="0"/>
                </a:spcBef>
                <a:spcAft>
                  <a:spcPts val="0"/>
                </a:spcAft>
                <a:buNone/>
              </a:pPr>
              <a:r>
                <a:rPr b="1" lang="en" sz="1200">
                  <a:solidFill>
                    <a:schemeClr val="dk1"/>
                  </a:solidFill>
                  <a:latin typeface="Arial"/>
                  <a:ea typeface="Arial"/>
                  <a:cs typeface="Arial"/>
                  <a:sym typeface="Arial"/>
                </a:rPr>
                <a:t>Example services managed by the customer</a:t>
              </a:r>
              <a:endParaRPr sz="1100"/>
            </a:p>
          </p:txBody>
        </p:sp>
        <p:sp>
          <p:nvSpPr>
            <p:cNvPr id="647" name="Google Shape;647;p71"/>
            <p:cNvSpPr txBox="1"/>
            <p:nvPr/>
          </p:nvSpPr>
          <p:spPr>
            <a:xfrm>
              <a:off x="344931" y="2835502"/>
              <a:ext cx="1278964"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EC2</a:t>
              </a:r>
              <a:endParaRPr sz="1100"/>
            </a:p>
          </p:txBody>
        </p:sp>
        <p:pic>
          <p:nvPicPr>
            <p:cNvPr id="648" name="Google Shape;648;p71"/>
            <p:cNvPicPr preferRelativeResize="0"/>
            <p:nvPr/>
          </p:nvPicPr>
          <p:blipFill rotWithShape="1">
            <a:blip r:embed="rId3">
              <a:alphaModFix/>
            </a:blip>
            <a:srcRect b="0" l="0" r="0" t="0"/>
            <a:stretch/>
          </p:blipFill>
          <p:spPr>
            <a:xfrm>
              <a:off x="617868" y="2093819"/>
              <a:ext cx="720047" cy="711200"/>
            </a:xfrm>
            <a:prstGeom prst="rect">
              <a:avLst/>
            </a:prstGeom>
            <a:noFill/>
            <a:ln>
              <a:noFill/>
            </a:ln>
          </p:spPr>
        </p:pic>
        <p:sp>
          <p:nvSpPr>
            <p:cNvPr id="649" name="Google Shape;649;p71"/>
            <p:cNvSpPr txBox="1"/>
            <p:nvPr/>
          </p:nvSpPr>
          <p:spPr>
            <a:xfrm>
              <a:off x="1571163" y="2835502"/>
              <a:ext cx="1581951"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Elastic Block Store (Amazon EBS)</a:t>
              </a:r>
              <a:endParaRPr sz="1100"/>
            </a:p>
          </p:txBody>
        </p:sp>
        <p:pic>
          <p:nvPicPr>
            <p:cNvPr id="650" name="Google Shape;650;p71"/>
            <p:cNvPicPr preferRelativeResize="0"/>
            <p:nvPr/>
          </p:nvPicPr>
          <p:blipFill rotWithShape="1">
            <a:blip r:embed="rId4">
              <a:alphaModFix/>
            </a:blip>
            <a:srcRect b="0" l="0" r="0" t="0"/>
            <a:stretch/>
          </p:blipFill>
          <p:spPr>
            <a:xfrm>
              <a:off x="2021711" y="2093819"/>
              <a:ext cx="720047" cy="711200"/>
            </a:xfrm>
            <a:prstGeom prst="rect">
              <a:avLst/>
            </a:prstGeom>
            <a:noFill/>
            <a:ln>
              <a:noFill/>
            </a:ln>
          </p:spPr>
        </p:pic>
        <p:sp>
          <p:nvSpPr>
            <p:cNvPr id="651" name="Google Shape;651;p71"/>
            <p:cNvSpPr txBox="1"/>
            <p:nvPr/>
          </p:nvSpPr>
          <p:spPr>
            <a:xfrm>
              <a:off x="3020213" y="2789335"/>
              <a:ext cx="209587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Virtual Private Cloud (Amazon VPC)</a:t>
              </a:r>
              <a:endParaRPr sz="1100"/>
            </a:p>
          </p:txBody>
        </p:sp>
        <p:pic>
          <p:nvPicPr>
            <p:cNvPr id="652" name="Google Shape;652;p71"/>
            <p:cNvPicPr preferRelativeResize="0"/>
            <p:nvPr/>
          </p:nvPicPr>
          <p:blipFill rotWithShape="1">
            <a:blip r:embed="rId5">
              <a:alphaModFix/>
            </a:blip>
            <a:srcRect b="0" l="0" r="0" t="0"/>
            <a:stretch/>
          </p:blipFill>
          <p:spPr>
            <a:xfrm>
              <a:off x="3797116" y="2093819"/>
              <a:ext cx="720047" cy="711200"/>
            </a:xfrm>
            <a:prstGeom prst="rect">
              <a:avLst/>
            </a:prstGeom>
            <a:noFill/>
            <a:ln>
              <a:noFill/>
            </a:ln>
          </p:spPr>
        </p:pic>
      </p:grpSp>
      <p:grpSp>
        <p:nvGrpSpPr>
          <p:cNvPr descr="Example services managed by AWS, including three examples: Lambda, RDS, and Elastic Beanstalk." id="653" name="Google Shape;653;p71"/>
          <p:cNvGrpSpPr/>
          <p:nvPr/>
        </p:nvGrpSpPr>
        <p:grpSpPr>
          <a:xfrm>
            <a:off x="160359" y="3043799"/>
            <a:ext cx="3676710" cy="1723464"/>
            <a:chOff x="213812" y="4058398"/>
            <a:chExt cx="4902280" cy="2297952"/>
          </a:xfrm>
        </p:grpSpPr>
        <p:sp>
          <p:nvSpPr>
            <p:cNvPr id="654" name="Google Shape;654;p71"/>
            <p:cNvSpPr/>
            <p:nvPr/>
          </p:nvSpPr>
          <p:spPr>
            <a:xfrm>
              <a:off x="314225" y="4058398"/>
              <a:ext cx="4801867" cy="2297952"/>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l">
                <a:spcBef>
                  <a:spcPts val="0"/>
                </a:spcBef>
                <a:spcAft>
                  <a:spcPts val="0"/>
                </a:spcAft>
                <a:buNone/>
              </a:pPr>
              <a:r>
                <a:rPr b="1" lang="en" sz="1200">
                  <a:solidFill>
                    <a:schemeClr val="dk1"/>
                  </a:solidFill>
                  <a:latin typeface="Arial"/>
                  <a:ea typeface="Arial"/>
                  <a:cs typeface="Arial"/>
                  <a:sym typeface="Arial"/>
                </a:rPr>
                <a:t>Example services managed by AWS</a:t>
              </a:r>
              <a:endParaRPr sz="1100"/>
            </a:p>
          </p:txBody>
        </p:sp>
        <p:sp>
          <p:nvSpPr>
            <p:cNvPr id="655" name="Google Shape;655;p71"/>
            <p:cNvSpPr txBox="1"/>
            <p:nvPr/>
          </p:nvSpPr>
          <p:spPr>
            <a:xfrm>
              <a:off x="1519429" y="5434909"/>
              <a:ext cx="2208917"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Relational Database Service (Amazon RDS)</a:t>
              </a:r>
              <a:endParaRPr sz="1100"/>
            </a:p>
          </p:txBody>
        </p:sp>
        <p:pic>
          <p:nvPicPr>
            <p:cNvPr id="656" name="Google Shape;656;p71"/>
            <p:cNvPicPr preferRelativeResize="0"/>
            <p:nvPr/>
          </p:nvPicPr>
          <p:blipFill rotWithShape="1">
            <a:blip r:embed="rId6">
              <a:alphaModFix/>
            </a:blip>
            <a:srcRect b="0" l="0" r="0" t="0"/>
            <a:stretch/>
          </p:blipFill>
          <p:spPr>
            <a:xfrm>
              <a:off x="2268288" y="4687410"/>
              <a:ext cx="711200" cy="711200"/>
            </a:xfrm>
            <a:prstGeom prst="rect">
              <a:avLst/>
            </a:prstGeom>
            <a:noFill/>
            <a:ln>
              <a:noFill/>
            </a:ln>
          </p:spPr>
        </p:pic>
        <p:sp>
          <p:nvSpPr>
            <p:cNvPr id="657" name="Google Shape;657;p71"/>
            <p:cNvSpPr txBox="1"/>
            <p:nvPr/>
          </p:nvSpPr>
          <p:spPr>
            <a:xfrm>
              <a:off x="3767936" y="5434909"/>
              <a:ext cx="1312064"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Elastic Beanstalk</a:t>
              </a:r>
              <a:endParaRPr sz="1100"/>
            </a:p>
          </p:txBody>
        </p:sp>
        <p:pic>
          <p:nvPicPr>
            <p:cNvPr id="658" name="Google Shape;658;p71"/>
            <p:cNvPicPr preferRelativeResize="0"/>
            <p:nvPr/>
          </p:nvPicPr>
          <p:blipFill rotWithShape="1">
            <a:blip r:embed="rId7">
              <a:alphaModFix/>
            </a:blip>
            <a:srcRect b="0" l="0" r="0" t="0"/>
            <a:stretch/>
          </p:blipFill>
          <p:spPr>
            <a:xfrm>
              <a:off x="604566" y="4731351"/>
              <a:ext cx="711200" cy="623318"/>
            </a:xfrm>
            <a:prstGeom prst="rect">
              <a:avLst/>
            </a:prstGeom>
            <a:noFill/>
            <a:ln>
              <a:noFill/>
            </a:ln>
          </p:spPr>
        </p:pic>
        <p:sp>
          <p:nvSpPr>
            <p:cNvPr id="659" name="Google Shape;659;p71"/>
            <p:cNvSpPr txBox="1"/>
            <p:nvPr/>
          </p:nvSpPr>
          <p:spPr>
            <a:xfrm>
              <a:off x="213812" y="5434909"/>
              <a:ext cx="1506552"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Lambda</a:t>
              </a:r>
              <a:endParaRPr sz="1100"/>
            </a:p>
          </p:txBody>
        </p:sp>
        <p:pic>
          <p:nvPicPr>
            <p:cNvPr id="660" name="Google Shape;660;p71"/>
            <p:cNvPicPr preferRelativeResize="0"/>
            <p:nvPr/>
          </p:nvPicPr>
          <p:blipFill rotWithShape="1">
            <a:blip r:embed="rId8">
              <a:alphaModFix/>
            </a:blip>
            <a:srcRect b="0" l="0" r="0" t="0"/>
            <a:stretch/>
          </p:blipFill>
          <p:spPr>
            <a:xfrm>
              <a:off x="4033609" y="4687410"/>
              <a:ext cx="711200" cy="7112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7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Service characteristics and security responsibility (2 of 2)</a:t>
            </a:r>
            <a:endParaRPr/>
          </a:p>
        </p:txBody>
      </p:sp>
      <p:sp>
        <p:nvSpPr>
          <p:cNvPr id="667" name="Google Shape;667;p72"/>
          <p:cNvSpPr txBox="1"/>
          <p:nvPr>
            <p:ph idx="1" type="body"/>
          </p:nvPr>
        </p:nvSpPr>
        <p:spPr>
          <a:xfrm>
            <a:off x="4684014" y="1145286"/>
            <a:ext cx="4128516" cy="348386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b="1" lang="en" sz="1800"/>
              <a:t>Software as a service (SaaS) </a:t>
            </a:r>
            <a:endParaRPr/>
          </a:p>
          <a:p>
            <a:pPr indent="-177800" lvl="0" marL="177800" rtl="0" algn="l">
              <a:lnSpc>
                <a:spcPct val="100000"/>
              </a:lnSpc>
              <a:spcBef>
                <a:spcPts val="800"/>
              </a:spcBef>
              <a:spcAft>
                <a:spcPts val="0"/>
              </a:spcAft>
              <a:buClr>
                <a:schemeClr val="dk2"/>
              </a:buClr>
              <a:buSzPts val="1400"/>
              <a:buChar char="•"/>
            </a:pPr>
            <a:r>
              <a:rPr lang="en" sz="1400"/>
              <a:t>Software is centrally hosted</a:t>
            </a:r>
            <a:endParaRPr/>
          </a:p>
          <a:p>
            <a:pPr indent="-177800" lvl="0" marL="177800" rtl="0" algn="l">
              <a:lnSpc>
                <a:spcPct val="100000"/>
              </a:lnSpc>
              <a:spcBef>
                <a:spcPts val="800"/>
              </a:spcBef>
              <a:spcAft>
                <a:spcPts val="0"/>
              </a:spcAft>
              <a:buClr>
                <a:schemeClr val="dk2"/>
              </a:buClr>
              <a:buSzPts val="1400"/>
              <a:buChar char="•"/>
            </a:pPr>
            <a:r>
              <a:rPr lang="en" sz="1400"/>
              <a:t>Licensed on a subscription model or pay-as-you-go basis.</a:t>
            </a:r>
            <a:endParaRPr/>
          </a:p>
          <a:p>
            <a:pPr indent="-177800" lvl="0" marL="177800" rtl="0" algn="l">
              <a:lnSpc>
                <a:spcPct val="100000"/>
              </a:lnSpc>
              <a:spcBef>
                <a:spcPts val="800"/>
              </a:spcBef>
              <a:spcAft>
                <a:spcPts val="0"/>
              </a:spcAft>
              <a:buClr>
                <a:schemeClr val="dk2"/>
              </a:buClr>
              <a:buSzPts val="1400"/>
              <a:buChar char="•"/>
            </a:pPr>
            <a:r>
              <a:rPr lang="en" sz="1400"/>
              <a:t>Services are typically accessed via web browser, mobile app, or application programming interface (API)</a:t>
            </a:r>
            <a:endParaRPr/>
          </a:p>
          <a:p>
            <a:pPr indent="-177800" lvl="0" marL="177800" rtl="0" algn="l">
              <a:lnSpc>
                <a:spcPct val="100000"/>
              </a:lnSpc>
              <a:spcBef>
                <a:spcPts val="800"/>
              </a:spcBef>
              <a:spcAft>
                <a:spcPts val="0"/>
              </a:spcAft>
              <a:buClr>
                <a:schemeClr val="dk2"/>
              </a:buClr>
              <a:buSzPts val="1400"/>
              <a:buChar char="•"/>
            </a:pPr>
            <a:r>
              <a:rPr lang="en" sz="1400"/>
              <a:t>Customers do not need to manage the infrastructure that supports the service</a:t>
            </a:r>
            <a:endParaRPr sz="900"/>
          </a:p>
        </p:txBody>
      </p:sp>
      <p:sp>
        <p:nvSpPr>
          <p:cNvPr descr="SaaS examples." id="668" name="Google Shape;668;p72"/>
          <p:cNvSpPr/>
          <p:nvPr/>
        </p:nvSpPr>
        <p:spPr>
          <a:xfrm>
            <a:off x="244937" y="1137085"/>
            <a:ext cx="3601400" cy="1543540"/>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l">
              <a:spcBef>
                <a:spcPts val="0"/>
              </a:spcBef>
              <a:spcAft>
                <a:spcPts val="0"/>
              </a:spcAft>
              <a:buNone/>
            </a:pPr>
            <a:r>
              <a:rPr b="1" lang="en" sz="1200">
                <a:solidFill>
                  <a:schemeClr val="dk1"/>
                </a:solidFill>
                <a:latin typeface="Arial"/>
                <a:ea typeface="Arial"/>
                <a:cs typeface="Arial"/>
                <a:sym typeface="Arial"/>
              </a:rPr>
              <a:t>SaaS examples</a:t>
            </a:r>
            <a:endParaRPr sz="1100"/>
          </a:p>
        </p:txBody>
      </p:sp>
      <p:sp>
        <p:nvSpPr>
          <p:cNvPr id="669" name="Google Shape;669;p72"/>
          <p:cNvSpPr txBox="1"/>
          <p:nvPr/>
        </p:nvSpPr>
        <p:spPr>
          <a:xfrm>
            <a:off x="369881" y="2190408"/>
            <a:ext cx="1129914"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Trusted </a:t>
            </a:r>
            <a:endParaRPr sz="1100"/>
          </a:p>
          <a:p>
            <a:pPr indent="0" lvl="0" marL="0" marR="0" rtl="0" algn="ctr">
              <a:spcBef>
                <a:spcPts val="0"/>
              </a:spcBef>
              <a:spcAft>
                <a:spcPts val="0"/>
              </a:spcAft>
              <a:buNone/>
            </a:pPr>
            <a:r>
              <a:rPr lang="en" sz="1200">
                <a:solidFill>
                  <a:schemeClr val="dk1"/>
                </a:solidFill>
                <a:latin typeface="Arial"/>
                <a:ea typeface="Arial"/>
                <a:cs typeface="Arial"/>
                <a:sym typeface="Arial"/>
              </a:rPr>
              <a:t>Advisor</a:t>
            </a:r>
            <a:endParaRPr sz="1100"/>
          </a:p>
        </p:txBody>
      </p:sp>
      <p:pic>
        <p:nvPicPr>
          <p:cNvPr id="670" name="Google Shape;670;p72"/>
          <p:cNvPicPr preferRelativeResize="0"/>
          <p:nvPr/>
        </p:nvPicPr>
        <p:blipFill rotWithShape="1">
          <a:blip r:embed="rId3">
            <a:alphaModFix/>
          </a:blip>
          <a:srcRect b="0" l="0" r="0" t="0"/>
          <a:stretch/>
        </p:blipFill>
        <p:spPr>
          <a:xfrm>
            <a:off x="668012" y="1642154"/>
            <a:ext cx="533400" cy="533400"/>
          </a:xfrm>
          <a:prstGeom prst="rect">
            <a:avLst/>
          </a:prstGeom>
          <a:noFill/>
          <a:ln>
            <a:noFill/>
          </a:ln>
        </p:spPr>
      </p:pic>
      <p:sp>
        <p:nvSpPr>
          <p:cNvPr id="671" name="Google Shape;671;p72"/>
          <p:cNvSpPr txBox="1"/>
          <p:nvPr/>
        </p:nvSpPr>
        <p:spPr>
          <a:xfrm>
            <a:off x="1500200" y="2202884"/>
            <a:ext cx="949547"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AWS Shield</a:t>
            </a:r>
            <a:endParaRPr sz="1100"/>
          </a:p>
        </p:txBody>
      </p:sp>
      <p:pic>
        <p:nvPicPr>
          <p:cNvPr id="672" name="Google Shape;672;p72"/>
          <p:cNvPicPr preferRelativeResize="0"/>
          <p:nvPr/>
        </p:nvPicPr>
        <p:blipFill rotWithShape="1">
          <a:blip r:embed="rId4">
            <a:alphaModFix/>
          </a:blip>
          <a:srcRect b="0" l="0" r="0" t="0"/>
          <a:stretch/>
        </p:blipFill>
        <p:spPr>
          <a:xfrm>
            <a:off x="1723774" y="1642154"/>
            <a:ext cx="533400" cy="533400"/>
          </a:xfrm>
          <a:prstGeom prst="rect">
            <a:avLst/>
          </a:prstGeom>
          <a:noFill/>
          <a:ln>
            <a:noFill/>
          </a:ln>
        </p:spPr>
      </p:pic>
      <p:sp>
        <p:nvSpPr>
          <p:cNvPr id="673" name="Google Shape;673;p72"/>
          <p:cNvSpPr txBox="1"/>
          <p:nvPr/>
        </p:nvSpPr>
        <p:spPr>
          <a:xfrm>
            <a:off x="2177486" y="2185055"/>
            <a:ext cx="1737501"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Chime</a:t>
            </a:r>
            <a:endParaRPr sz="1200">
              <a:solidFill>
                <a:schemeClr val="dk1"/>
              </a:solidFill>
              <a:latin typeface="Arial"/>
              <a:ea typeface="Arial"/>
              <a:cs typeface="Arial"/>
              <a:sym typeface="Arial"/>
            </a:endParaRPr>
          </a:p>
        </p:txBody>
      </p:sp>
      <p:pic>
        <p:nvPicPr>
          <p:cNvPr id="674" name="Google Shape;674;p72"/>
          <p:cNvPicPr preferRelativeResize="0"/>
          <p:nvPr/>
        </p:nvPicPr>
        <p:blipFill rotWithShape="1">
          <a:blip r:embed="rId5">
            <a:alphaModFix/>
          </a:blip>
          <a:srcRect b="0" l="0" r="0" t="0"/>
          <a:stretch/>
        </p:blipFill>
        <p:spPr>
          <a:xfrm>
            <a:off x="2779536" y="1631653"/>
            <a:ext cx="533400" cy="53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73"/>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700"/>
              <a:buFont typeface="Arial"/>
              <a:buNone/>
            </a:pPr>
            <a:r>
              <a:rPr lang="en"/>
              <a:t>Activity: AWS shared responsibility model</a:t>
            </a:r>
            <a:endParaRPr/>
          </a:p>
        </p:txBody>
      </p:sp>
      <p:pic>
        <p:nvPicPr>
          <p:cNvPr id="681" name="Google Shape;681;p73"/>
          <p:cNvPicPr preferRelativeResize="0"/>
          <p:nvPr/>
        </p:nvPicPr>
        <p:blipFill rotWithShape="1">
          <a:blip r:embed="rId3">
            <a:alphaModFix/>
          </a:blip>
          <a:srcRect b="0" l="0" r="0" t="0"/>
          <a:stretch/>
        </p:blipFill>
        <p:spPr>
          <a:xfrm>
            <a:off x="4350338" y="998083"/>
            <a:ext cx="4114800" cy="3086100"/>
          </a:xfrm>
          <a:prstGeom prst="rect">
            <a:avLst/>
          </a:prstGeom>
          <a:noFill/>
          <a:ln>
            <a:noFill/>
          </a:ln>
        </p:spPr>
      </p:pic>
      <p:sp>
        <p:nvSpPr>
          <p:cNvPr id="682" name="Google Shape;682;p73"/>
          <p:cNvSpPr txBox="1"/>
          <p:nvPr/>
        </p:nvSpPr>
        <p:spPr>
          <a:xfrm>
            <a:off x="4233811" y="4145416"/>
            <a:ext cx="2214749"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0" i="0" lang="en" sz="1200">
                <a:solidFill>
                  <a:srgbClr val="888888"/>
                </a:solidFill>
                <a:latin typeface="Arial"/>
                <a:ea typeface="Arial"/>
                <a:cs typeface="Arial"/>
                <a:sym typeface="Arial"/>
              </a:rPr>
              <a:t>Photo by Pixabay from Pexels.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7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Activity: Scenario 1 of 2</a:t>
            </a:r>
            <a:endParaRPr/>
          </a:p>
        </p:txBody>
      </p:sp>
      <p:sp>
        <p:nvSpPr>
          <p:cNvPr id="689" name="Google Shape;689;p74"/>
          <p:cNvSpPr txBox="1"/>
          <p:nvPr/>
        </p:nvSpPr>
        <p:spPr>
          <a:xfrm>
            <a:off x="314325" y="961340"/>
            <a:ext cx="836992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504BAB"/>
                </a:solidFill>
                <a:latin typeface="Arial"/>
                <a:ea typeface="Arial"/>
                <a:cs typeface="Arial"/>
                <a:sym typeface="Arial"/>
              </a:rPr>
              <a:t>Consider this deployment. Who is responsible – AWS or the customer?</a:t>
            </a:r>
            <a:endParaRPr b="1" sz="1800">
              <a:solidFill>
                <a:srgbClr val="504BAB"/>
              </a:solidFill>
              <a:latin typeface="Arial"/>
              <a:ea typeface="Arial"/>
              <a:cs typeface="Arial"/>
              <a:sym typeface="Arial"/>
            </a:endParaRPr>
          </a:p>
        </p:txBody>
      </p:sp>
      <p:sp>
        <p:nvSpPr>
          <p:cNvPr id="690" name="Google Shape;690;p74"/>
          <p:cNvSpPr txBox="1"/>
          <p:nvPr/>
        </p:nvSpPr>
        <p:spPr>
          <a:xfrm>
            <a:off x="3900417" y="1445965"/>
            <a:ext cx="2320769" cy="2987242"/>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Upgrades and patches to the operating system on the EC2 instance?</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Physical security of the data center?</a:t>
            </a:r>
            <a:endParaRPr b="0" i="0" sz="1200">
              <a:solidFill>
                <a:schemeClr val="accent6"/>
              </a:solidFill>
              <a:latin typeface="Arial"/>
              <a:ea typeface="Arial"/>
              <a:cs typeface="Arial"/>
              <a:sym typeface="Arial"/>
            </a:endParaRPr>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Virtualization infrastructure?</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EC2 security group settings?</a:t>
            </a:r>
            <a:endParaRPr sz="1100"/>
          </a:p>
          <a:p>
            <a:pPr indent="-254000" lvl="0" marL="254000" marR="0" rtl="0" algn="l">
              <a:lnSpc>
                <a:spcPct val="90000"/>
              </a:lnSpc>
              <a:spcBef>
                <a:spcPts val="800"/>
              </a:spcBef>
              <a:spcAft>
                <a:spcPts val="0"/>
              </a:spcAft>
              <a:buClr>
                <a:schemeClr val="dk1"/>
              </a:buClr>
              <a:buSzPts val="1200"/>
              <a:buFont typeface="Arial"/>
              <a:buAutoNum type="arabicPeriod"/>
            </a:pPr>
            <a:r>
              <a:rPr b="0" i="0" lang="en" sz="1200">
                <a:solidFill>
                  <a:schemeClr val="dk1"/>
                </a:solidFill>
                <a:latin typeface="Arial"/>
                <a:ea typeface="Arial"/>
                <a:cs typeface="Arial"/>
                <a:sym typeface="Arial"/>
              </a:rPr>
              <a:t>Configuration of applications that run on the EC2 instance?</a:t>
            </a:r>
            <a:endParaRPr sz="1100"/>
          </a:p>
        </p:txBody>
      </p:sp>
      <p:sp>
        <p:nvSpPr>
          <p:cNvPr id="691" name="Google Shape;691;p74"/>
          <p:cNvSpPr txBox="1"/>
          <p:nvPr/>
        </p:nvSpPr>
        <p:spPr>
          <a:xfrm>
            <a:off x="6363476" y="1446853"/>
            <a:ext cx="2320769" cy="2856538"/>
          </a:xfrm>
          <a:prstGeom prst="rect">
            <a:avLst/>
          </a:prstGeom>
          <a:noFill/>
          <a:ln>
            <a:noFill/>
          </a:ln>
        </p:spPr>
        <p:txBody>
          <a:bodyPr anchorCtr="0" anchor="t" bIns="34275" lIns="68575" spcFirstLastPara="1" rIns="68575" wrap="square" tIns="34275">
            <a:noAutofit/>
          </a:bodyPr>
          <a:lstStyle/>
          <a:p>
            <a:pPr indent="-254000" lvl="0" marL="254000" marR="0" rtl="0" algn="l">
              <a:lnSpc>
                <a:spcPct val="90000"/>
              </a:lnSpc>
              <a:spcBef>
                <a:spcPts val="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Oracle upgrades or patches If the Oracle instance runs as an Amazon RDS instance?</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Oracle upgrades or patches If Oracle runs on an EC2 instance?</a:t>
            </a:r>
            <a:endParaRPr sz="1100"/>
          </a:p>
          <a:p>
            <a:pPr indent="-254000" lvl="0" marL="254000" marR="0" rtl="0" algn="l">
              <a:lnSpc>
                <a:spcPct val="90000"/>
              </a:lnSpc>
              <a:spcBef>
                <a:spcPts val="800"/>
              </a:spcBef>
              <a:spcAft>
                <a:spcPts val="0"/>
              </a:spcAft>
              <a:buClr>
                <a:schemeClr val="dk1"/>
              </a:buClr>
              <a:buSzPts val="1200"/>
              <a:buFont typeface="Arial"/>
              <a:buAutoNum type="arabicPeriod" startAt="6"/>
            </a:pPr>
            <a:r>
              <a:rPr b="0" i="0" lang="en" sz="1200">
                <a:solidFill>
                  <a:schemeClr val="dk1"/>
                </a:solidFill>
                <a:latin typeface="Arial"/>
                <a:ea typeface="Arial"/>
                <a:cs typeface="Arial"/>
                <a:sym typeface="Arial"/>
              </a:rPr>
              <a:t>S3 bucket access configuration?</a:t>
            </a:r>
            <a:endParaRPr sz="1100"/>
          </a:p>
        </p:txBody>
      </p:sp>
      <p:grpSp>
        <p:nvGrpSpPr>
          <p:cNvPr descr="Architectural diagram showing an AWS Cloud box which contains an AWS Global Infrastructure area, an Amazon S3 bucket, and a VPC which contains an Amazon EC2 instance and an Oracle instance." id="692" name="Google Shape;692;p74"/>
          <p:cNvGrpSpPr/>
          <p:nvPr/>
        </p:nvGrpSpPr>
        <p:grpSpPr>
          <a:xfrm>
            <a:off x="190500" y="1420586"/>
            <a:ext cx="3597729" cy="2433417"/>
            <a:chOff x="254000" y="1894114"/>
            <a:chExt cx="4796972" cy="3244556"/>
          </a:xfrm>
        </p:grpSpPr>
        <p:pic>
          <p:nvPicPr>
            <p:cNvPr id="693" name="Google Shape;693;p74"/>
            <p:cNvPicPr preferRelativeResize="0"/>
            <p:nvPr/>
          </p:nvPicPr>
          <p:blipFill rotWithShape="1">
            <a:blip r:embed="rId3">
              <a:alphaModFix/>
            </a:blip>
            <a:srcRect b="0" l="0" r="0" t="0"/>
            <a:stretch/>
          </p:blipFill>
          <p:spPr>
            <a:xfrm>
              <a:off x="796096" y="2741058"/>
              <a:ext cx="711200" cy="711200"/>
            </a:xfrm>
            <a:prstGeom prst="rect">
              <a:avLst/>
            </a:prstGeom>
            <a:noFill/>
            <a:ln>
              <a:noFill/>
            </a:ln>
          </p:spPr>
        </p:pic>
        <p:sp>
          <p:nvSpPr>
            <p:cNvPr id="694" name="Google Shape;694;p74"/>
            <p:cNvSpPr txBox="1"/>
            <p:nvPr/>
          </p:nvSpPr>
          <p:spPr>
            <a:xfrm>
              <a:off x="273666" y="3459335"/>
              <a:ext cx="1624529"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Simple Storage Service (Amazon S3)</a:t>
              </a:r>
              <a:endParaRPr sz="1100"/>
            </a:p>
          </p:txBody>
        </p:sp>
        <p:sp>
          <p:nvSpPr>
            <p:cNvPr id="695" name="Google Shape;695;p74"/>
            <p:cNvSpPr txBox="1"/>
            <p:nvPr/>
          </p:nvSpPr>
          <p:spPr>
            <a:xfrm>
              <a:off x="2077747" y="3511425"/>
              <a:ext cx="151330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EC2</a:t>
              </a:r>
              <a:endParaRPr sz="1100"/>
            </a:p>
          </p:txBody>
        </p:sp>
        <p:pic>
          <p:nvPicPr>
            <p:cNvPr id="696" name="Google Shape;696;p74"/>
            <p:cNvPicPr preferRelativeResize="0"/>
            <p:nvPr/>
          </p:nvPicPr>
          <p:blipFill rotWithShape="1">
            <a:blip r:embed="rId4">
              <a:alphaModFix/>
            </a:blip>
            <a:srcRect b="0" l="0" r="0" t="0"/>
            <a:stretch/>
          </p:blipFill>
          <p:spPr>
            <a:xfrm>
              <a:off x="2478800" y="2741058"/>
              <a:ext cx="711200" cy="711200"/>
            </a:xfrm>
            <a:prstGeom prst="rect">
              <a:avLst/>
            </a:prstGeom>
            <a:noFill/>
            <a:ln>
              <a:noFill/>
            </a:ln>
          </p:spPr>
        </p:pic>
        <p:sp>
          <p:nvSpPr>
            <p:cNvPr id="697" name="Google Shape;697;p74"/>
            <p:cNvSpPr/>
            <p:nvPr/>
          </p:nvSpPr>
          <p:spPr>
            <a:xfrm>
              <a:off x="2039048" y="2130006"/>
              <a:ext cx="2709883" cy="2035244"/>
            </a:xfrm>
            <a:prstGeom prst="rect">
              <a:avLst/>
            </a:prstGeom>
            <a:noFill/>
            <a:ln cap="flat" cmpd="sng" w="12700">
              <a:solidFill>
                <a:srgbClr val="504BAB"/>
              </a:solidFill>
              <a:prstDash val="solid"/>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rgbClr val="504BAB"/>
                  </a:solidFill>
                  <a:latin typeface="Arial"/>
                  <a:ea typeface="Arial"/>
                  <a:cs typeface="Arial"/>
                  <a:sym typeface="Arial"/>
                </a:rPr>
                <a:t>Virtual Private Cloud (VPC)</a:t>
              </a:r>
              <a:endParaRPr sz="900">
                <a:solidFill>
                  <a:srgbClr val="504BAB"/>
                </a:solidFill>
                <a:latin typeface="Arial"/>
                <a:ea typeface="Arial"/>
                <a:cs typeface="Arial"/>
                <a:sym typeface="Arial"/>
              </a:endParaRPr>
            </a:p>
          </p:txBody>
        </p:sp>
        <p:pic>
          <p:nvPicPr>
            <p:cNvPr id="698" name="Google Shape;698;p74"/>
            <p:cNvPicPr preferRelativeResize="0"/>
            <p:nvPr/>
          </p:nvPicPr>
          <p:blipFill rotWithShape="1">
            <a:blip r:embed="rId5">
              <a:alphaModFix/>
            </a:blip>
            <a:srcRect b="0" l="0" r="0" t="0"/>
            <a:stretch/>
          </p:blipFill>
          <p:spPr>
            <a:xfrm>
              <a:off x="2039048" y="2138782"/>
              <a:ext cx="327291" cy="327291"/>
            </a:xfrm>
            <a:prstGeom prst="rect">
              <a:avLst/>
            </a:prstGeom>
            <a:noFill/>
            <a:ln>
              <a:noFill/>
            </a:ln>
          </p:spPr>
        </p:pic>
        <p:sp>
          <p:nvSpPr>
            <p:cNvPr id="699" name="Google Shape;699;p74"/>
            <p:cNvSpPr txBox="1"/>
            <p:nvPr/>
          </p:nvSpPr>
          <p:spPr>
            <a:xfrm>
              <a:off x="3535845" y="3491820"/>
              <a:ext cx="1162652"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Oracle instance</a:t>
              </a:r>
              <a:endParaRPr sz="1100"/>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pic>
          <p:nvPicPr>
            <p:cNvPr id="700" name="Google Shape;700;p74"/>
            <p:cNvPicPr preferRelativeResize="0"/>
            <p:nvPr/>
          </p:nvPicPr>
          <p:blipFill rotWithShape="1">
            <a:blip r:embed="rId6">
              <a:alphaModFix/>
            </a:blip>
            <a:srcRect b="0" l="0" r="0" t="0"/>
            <a:stretch/>
          </p:blipFill>
          <p:spPr>
            <a:xfrm>
              <a:off x="3796417" y="2741058"/>
              <a:ext cx="711200" cy="711200"/>
            </a:xfrm>
            <a:prstGeom prst="rect">
              <a:avLst/>
            </a:prstGeom>
            <a:noFill/>
            <a:ln>
              <a:noFill/>
            </a:ln>
          </p:spPr>
        </p:pic>
        <p:sp>
          <p:nvSpPr>
            <p:cNvPr id="701" name="Google Shape;701;p74"/>
            <p:cNvSpPr/>
            <p:nvPr/>
          </p:nvSpPr>
          <p:spPr>
            <a:xfrm>
              <a:off x="254000" y="1894114"/>
              <a:ext cx="4796972" cy="3244556"/>
            </a:xfrm>
            <a:prstGeom prst="rect">
              <a:avLst/>
            </a:prstGeom>
            <a:noFill/>
            <a:ln cap="flat" cmpd="sng" w="12700">
              <a:solidFill>
                <a:schemeClr val="dk1"/>
              </a:solidFill>
              <a:prstDash val="solid"/>
              <a:round/>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rPr lang="en" sz="1200">
                  <a:solidFill>
                    <a:srgbClr val="000000"/>
                  </a:solidFill>
                  <a:latin typeface="Arial"/>
                  <a:ea typeface="Arial"/>
                  <a:cs typeface="Arial"/>
                  <a:sym typeface="Arial"/>
                </a:rPr>
                <a:t>AWS Cloud</a:t>
              </a:r>
              <a:endParaRPr sz="1100"/>
            </a:p>
          </p:txBody>
        </p:sp>
        <p:pic>
          <p:nvPicPr>
            <p:cNvPr id="702" name="Google Shape;702;p74"/>
            <p:cNvPicPr preferRelativeResize="0"/>
            <p:nvPr/>
          </p:nvPicPr>
          <p:blipFill rotWithShape="1">
            <a:blip r:embed="rId7">
              <a:alphaModFix/>
            </a:blip>
            <a:srcRect b="0" l="0" r="0" t="0"/>
            <a:stretch/>
          </p:blipFill>
          <p:spPr>
            <a:xfrm>
              <a:off x="254000" y="1903220"/>
              <a:ext cx="330200" cy="330200"/>
            </a:xfrm>
            <a:prstGeom prst="rect">
              <a:avLst/>
            </a:prstGeom>
            <a:noFill/>
            <a:ln>
              <a:noFill/>
            </a:ln>
          </p:spPr>
        </p:pic>
        <p:sp>
          <p:nvSpPr>
            <p:cNvPr id="703" name="Google Shape;703;p74"/>
            <p:cNvSpPr/>
            <p:nvPr/>
          </p:nvSpPr>
          <p:spPr>
            <a:xfrm>
              <a:off x="664550" y="4349064"/>
              <a:ext cx="4084382" cy="584775"/>
            </a:xfrm>
            <a:prstGeom prst="rect">
              <a:avLst/>
            </a:prstGeom>
            <a:noFill/>
            <a:ln cap="flat" cmpd="sng" w="12700">
              <a:solidFill>
                <a:srgbClr val="5A6B86"/>
              </a:solidFill>
              <a:prstDash val="dash"/>
              <a:round/>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en" sz="1800">
                  <a:solidFill>
                    <a:srgbClr val="5A6B86"/>
                  </a:solidFill>
                  <a:latin typeface="Arial"/>
                  <a:ea typeface="Arial"/>
                  <a:cs typeface="Arial"/>
                  <a:sym typeface="Arial"/>
                </a:rPr>
                <a:t>AWS Global Infrastructure</a:t>
              </a:r>
              <a:endParaRPr sz="900">
                <a:solidFill>
                  <a:srgbClr val="5A6B86"/>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